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58" r:id="rId3"/>
    <p:sldId id="259" r:id="rId4"/>
    <p:sldId id="260" r:id="rId5"/>
    <p:sldId id="269" r:id="rId6"/>
    <p:sldId id="268" r:id="rId7"/>
    <p:sldId id="270" r:id="rId8"/>
    <p:sldId id="276" r:id="rId9"/>
    <p:sldId id="261" r:id="rId10"/>
    <p:sldId id="271" r:id="rId11"/>
    <p:sldId id="272" r:id="rId12"/>
    <p:sldId id="262" r:id="rId13"/>
    <p:sldId id="263" r:id="rId14"/>
    <p:sldId id="275" r:id="rId15"/>
    <p:sldId id="264" r:id="rId16"/>
    <p:sldId id="274" r:id="rId17"/>
    <p:sldId id="265" r:id="rId18"/>
    <p:sldId id="273" r:id="rId19"/>
    <p:sldId id="267" r:id="rId20"/>
  </p:sldIdLst>
  <p:sldSz cx="12192000" cy="6858000"/>
  <p:notesSz cx="7104063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13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7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2AE8154B-B3DB-47C1-881F-B908B4560D0B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A7B27764-BEA7-41AD-9BA7-21F83D4DDE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750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90752">
              <a:defRPr/>
            </a:pPr>
            <a:fld id="{4637323D-938D-4A4A-B7E2-677E95FE6BA4}" type="slidenum">
              <a:rPr lang="en-GB">
                <a:solidFill>
                  <a:prstClr val="black"/>
                </a:solidFill>
                <a:latin typeface="Calibri" panose="020F0502020204030204"/>
              </a:rPr>
              <a:pPr defTabSz="990752">
                <a:defRPr/>
              </a:pPr>
              <a:t>6</a:t>
            </a:fld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210583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90752">
              <a:defRPr/>
            </a:pPr>
            <a:fld id="{4637323D-938D-4A4A-B7E2-677E95FE6BA4}" type="slidenum">
              <a:rPr lang="en-GB">
                <a:solidFill>
                  <a:prstClr val="black"/>
                </a:solidFill>
                <a:latin typeface="Calibri" panose="020F0502020204030204"/>
              </a:rPr>
              <a:pPr defTabSz="990752">
                <a:defRPr/>
              </a:pPr>
              <a:t>7</a:t>
            </a:fld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4394211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90752">
              <a:defRPr/>
            </a:pPr>
            <a:fld id="{4637323D-938D-4A4A-B7E2-677E95FE6BA4}" type="slidenum">
              <a:rPr lang="en-GB">
                <a:solidFill>
                  <a:prstClr val="black"/>
                </a:solidFill>
                <a:latin typeface="Calibri" panose="020F0502020204030204"/>
              </a:rPr>
              <a:pPr defTabSz="990752">
                <a:defRPr/>
              </a:pPr>
              <a:t>9</a:t>
            </a:fld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094580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509872" y="0"/>
            <a:ext cx="13243109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6081656" y="-21511"/>
            <a:ext cx="4905488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7" name="Rectangle 46"/>
          <p:cNvSpPr/>
          <p:nvPr/>
        </p:nvSpPr>
        <p:spPr>
          <a:xfrm>
            <a:off x="6198795" y="-21511"/>
            <a:ext cx="46736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11154" y="2708476"/>
            <a:ext cx="4417807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11154" y="4421081"/>
            <a:ext cx="4413071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318325" y="1516829"/>
            <a:ext cx="28448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DA93C09-C615-499F-BF1E-AE3EF3B6447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6201185" y="6088284"/>
            <a:ext cx="46736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071360" y="5719967"/>
            <a:ext cx="3775456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198795" y="5719967"/>
            <a:ext cx="858221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79872A1-5312-41D4-AC1C-6C3E309CB92E}" type="slidenum">
              <a:rPr lang="en-GB" smtClean="0"/>
              <a:t>‹#›</a:t>
            </a:fld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6201185" y="6088284"/>
            <a:ext cx="46736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26076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C09-C615-499F-BF1E-AE3EF3B6447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872A1-5312-41D4-AC1C-6C3E309CB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273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194" y="2900830"/>
            <a:ext cx="8849957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8194" y="4267201"/>
            <a:ext cx="8849956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C09-C615-499F-BF1E-AE3EF3B6447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872A1-5312-41D4-AC1C-6C3E309CB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56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C09-C615-499F-BF1E-AE3EF3B6447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872A1-5312-41D4-AC1C-6C3E309CB92E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89888" y="2313432"/>
            <a:ext cx="4559808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313431"/>
            <a:ext cx="4559808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88036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2815" y="2316009"/>
            <a:ext cx="407619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88961" y="2974695"/>
            <a:ext cx="4559808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82450" y="2316010"/>
            <a:ext cx="407428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536" y="2974695"/>
            <a:ext cx="4559808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C09-C615-499F-BF1E-AE3EF3B6447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872A1-5312-41D4-AC1C-6C3E309CB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10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C09-C615-499F-BF1E-AE3EF3B6447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872A1-5312-41D4-AC1C-6C3E309CB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847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C09-C615-499F-BF1E-AE3EF3B6447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872A1-5312-41D4-AC1C-6C3E309CB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802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509872" y="0"/>
            <a:ext cx="13243109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6081656" y="-21511"/>
            <a:ext cx="4905488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7" name="Rectangle 56"/>
          <p:cNvSpPr/>
          <p:nvPr/>
        </p:nvSpPr>
        <p:spPr>
          <a:xfrm>
            <a:off x="6198795" y="-21510"/>
            <a:ext cx="46736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C09-C615-499F-BF1E-AE3EF3B6447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872A1-5312-41D4-AC1C-6C3E309CB92E}" type="slidenum">
              <a:rPr lang="en-GB" smtClean="0"/>
              <a:t>‹#›</a:t>
            </a:fld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1207429" y="601884"/>
            <a:ext cx="4749676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7859" y="856527"/>
            <a:ext cx="4120587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6201185" y="6088284"/>
            <a:ext cx="46736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88597" y="5724836"/>
            <a:ext cx="4658219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9777" y="2657435"/>
            <a:ext cx="4406096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15456" y="4136994"/>
            <a:ext cx="4398379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6875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509872" y="0"/>
            <a:ext cx="13243109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6081656" y="-21511"/>
            <a:ext cx="4905488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1" name="Rectangle 100"/>
          <p:cNvSpPr/>
          <p:nvPr/>
        </p:nvSpPr>
        <p:spPr>
          <a:xfrm>
            <a:off x="6198795" y="-21510"/>
            <a:ext cx="46736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2" name="Rectangle 101"/>
          <p:cNvSpPr/>
          <p:nvPr/>
        </p:nvSpPr>
        <p:spPr>
          <a:xfrm>
            <a:off x="1207429" y="601884"/>
            <a:ext cx="4749676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5" name="Rectangle 104"/>
          <p:cNvSpPr/>
          <p:nvPr/>
        </p:nvSpPr>
        <p:spPr>
          <a:xfrm>
            <a:off x="6201185" y="6088284"/>
            <a:ext cx="46736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2565" y="2660904"/>
            <a:ext cx="4401312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0278" y="693795"/>
            <a:ext cx="4479497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12841" y="4133089"/>
            <a:ext cx="4400764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C09-C615-499F-BF1E-AE3EF3B6447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88597" y="5724836"/>
            <a:ext cx="4658219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872A1-5312-41D4-AC1C-6C3E309CB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515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C09-C615-499F-BF1E-AE3EF3B6447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872A1-5312-41D4-AC1C-6C3E309CB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405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1030147"/>
            <a:ext cx="1979271" cy="4780344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4395" y="1030147"/>
            <a:ext cx="7231605" cy="47803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C09-C615-499F-BF1E-AE3EF3B6447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872A1-5312-41D4-AC1C-6C3E309CB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22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1000">
              <a:srgbClr val="0070C0"/>
            </a:gs>
            <a:gs pos="62000">
              <a:srgbClr val="0070C0"/>
            </a:gs>
            <a:gs pos="100000">
              <a:srgbClr val="00B0F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406400" y="0"/>
            <a:ext cx="13243109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609600" y="333488"/>
            <a:ext cx="109728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70" name="Rectangle 69"/>
          <p:cNvSpPr/>
          <p:nvPr/>
        </p:nvSpPr>
        <p:spPr>
          <a:xfrm>
            <a:off x="6081656" y="-21511"/>
            <a:ext cx="4905488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71" name="Rectangle 70"/>
          <p:cNvSpPr/>
          <p:nvPr/>
        </p:nvSpPr>
        <p:spPr>
          <a:xfrm>
            <a:off x="6198795" y="-21510"/>
            <a:ext cx="46736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91320" y="1027664"/>
            <a:ext cx="9366325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1323" y="2323652"/>
            <a:ext cx="9036423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96517" y="22449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DA93C09-C615-499F-BF1E-AE3EF3B6447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188597" y="5852161"/>
            <a:ext cx="46695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198795" y="224492"/>
            <a:ext cx="17762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879872A1-5312-41D4-AC1C-6C3E309CB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397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7200" b="1" i="1" dirty="0">
                <a:latin typeface="Letter-join No-Lead 9" panose="02000503000000020003" pitchFamily="50" charset="0"/>
              </a:rPr>
              <a:t>Welcome!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br>
              <a:rPr lang="en-GB" sz="3600" b="1" i="1" dirty="0">
                <a:latin typeface="Letter-join No-Lead 9" panose="02000503000000020003" pitchFamily="50" charset="0"/>
              </a:rPr>
            </a:br>
            <a:r>
              <a:rPr lang="en-GB" sz="3600" b="1" i="1" dirty="0">
                <a:latin typeface="Letter-join No-Lead 9" panose="02000503000000020003" pitchFamily="50" charset="0"/>
              </a:rPr>
              <a:t>The Year 6 team:</a:t>
            </a:r>
          </a:p>
          <a:p>
            <a:pPr marL="0" indent="0" algn="ctr">
              <a:buNone/>
            </a:pPr>
            <a:r>
              <a:rPr lang="en-GB" sz="3600" dirty="0">
                <a:latin typeface="Letter-join No-Lead 9" panose="02000503000000020003" pitchFamily="50" charset="0"/>
              </a:rPr>
              <a:t>Mrs Norton</a:t>
            </a:r>
          </a:p>
          <a:p>
            <a:pPr marL="0" indent="0" algn="ctr">
              <a:buNone/>
            </a:pPr>
            <a:r>
              <a:rPr lang="en-GB" sz="3600" dirty="0">
                <a:latin typeface="Letter-join No-Lead 9" panose="02000503000000020003" pitchFamily="50" charset="0"/>
              </a:rPr>
              <a:t>Mrs Radburn</a:t>
            </a:r>
          </a:p>
          <a:p>
            <a:pPr marL="0" indent="0" algn="ctr">
              <a:buNone/>
            </a:pPr>
            <a:r>
              <a:rPr lang="en-GB" sz="3600" dirty="0">
                <a:latin typeface="Letter-join No-Lead 9" panose="02000503000000020003" pitchFamily="50" charset="0"/>
              </a:rPr>
              <a:t>Mrs McIntyre</a:t>
            </a:r>
          </a:p>
          <a:p>
            <a:pPr marL="0" indent="0" algn="ctr">
              <a:buNone/>
            </a:pPr>
            <a:r>
              <a:rPr lang="en-GB" sz="3600" dirty="0">
                <a:latin typeface="Letter-join No-Lead 9" panose="02000503000000020003" pitchFamily="50" charset="0"/>
              </a:rPr>
              <a:t>Miss Nicola</a:t>
            </a:r>
            <a:br>
              <a:rPr lang="en-GB" sz="3600" dirty="0">
                <a:latin typeface="Letter-join No-Lead 9" panose="02000503000000020003" pitchFamily="50" charset="0"/>
              </a:rPr>
            </a:br>
            <a:endParaRPr lang="en-GB" sz="3600" dirty="0">
              <a:latin typeface="Letter-join No-Lead 9" panose="02000503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63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39609" y="548680"/>
            <a:ext cx="8229600" cy="922114"/>
          </a:xfrm>
        </p:spPr>
        <p:txBody>
          <a:bodyPr>
            <a:noAutofit/>
          </a:bodyPr>
          <a:lstStyle/>
          <a:p>
            <a:r>
              <a:rPr lang="en-GB" sz="4400" b="1" dirty="0"/>
              <a:t>Year 6 subjects: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9536" y="1556792"/>
            <a:ext cx="8229600" cy="5040560"/>
          </a:xfrm>
        </p:spPr>
        <p:txBody>
          <a:bodyPr>
            <a:normAutofit/>
          </a:bodyPr>
          <a:lstStyle/>
          <a:p>
            <a:r>
              <a:rPr lang="en-US" altLang="en-US" sz="1800" dirty="0"/>
              <a:t>English</a:t>
            </a:r>
          </a:p>
          <a:p>
            <a:r>
              <a:rPr lang="en-US" altLang="en-US" sz="1800" dirty="0" err="1"/>
              <a:t>Maths</a:t>
            </a:r>
            <a:endParaRPr lang="en-US" altLang="en-US" sz="1800" dirty="0"/>
          </a:p>
          <a:p>
            <a:r>
              <a:rPr lang="en-US" altLang="en-US" sz="1800" dirty="0"/>
              <a:t>Science</a:t>
            </a:r>
          </a:p>
          <a:p>
            <a:r>
              <a:rPr lang="en-US" altLang="en-US" sz="1800" dirty="0"/>
              <a:t>RE </a:t>
            </a:r>
            <a:endParaRPr lang="en-US" altLang="en-US" sz="1800" b="1" dirty="0"/>
          </a:p>
          <a:p>
            <a:r>
              <a:rPr lang="en-US" altLang="en-US" sz="1800" dirty="0"/>
              <a:t>Music </a:t>
            </a:r>
            <a:r>
              <a:rPr lang="en-US" altLang="en-US" sz="1800" b="1" dirty="0"/>
              <a:t>(coming soon!)</a:t>
            </a:r>
          </a:p>
          <a:p>
            <a:r>
              <a:rPr lang="en-US" altLang="en-US" sz="1800" dirty="0"/>
              <a:t>Computing</a:t>
            </a:r>
          </a:p>
          <a:p>
            <a:r>
              <a:rPr lang="en-US" altLang="en-US" sz="1800" dirty="0"/>
              <a:t>Geography</a:t>
            </a:r>
          </a:p>
          <a:p>
            <a:r>
              <a:rPr lang="en-US" altLang="en-US" sz="1800" dirty="0"/>
              <a:t>History</a:t>
            </a:r>
          </a:p>
          <a:p>
            <a:r>
              <a:rPr lang="en-US" altLang="en-US" sz="1800" dirty="0"/>
              <a:t>Art and DT </a:t>
            </a:r>
          </a:p>
          <a:p>
            <a:r>
              <a:rPr lang="en-US" altLang="en-US" sz="1800" b="1" dirty="0"/>
              <a:t>PE (Dates Weds and Fri)</a:t>
            </a:r>
          </a:p>
          <a:p>
            <a:r>
              <a:rPr lang="en-US" altLang="en-US" sz="1800" dirty="0"/>
              <a:t>Spanish</a:t>
            </a:r>
          </a:p>
          <a:p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2374150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2078" y="1282838"/>
            <a:ext cx="4435152" cy="453435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/>
              <a:t>St Francis of Assisi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6020" y="1859384"/>
            <a:ext cx="2096139" cy="27239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4583301"/>
            <a:ext cx="6096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i="1" dirty="0">
                <a:solidFill>
                  <a:srgbClr val="92D050"/>
                </a:solidFill>
              </a:rPr>
              <a:t>Feast day: </a:t>
            </a:r>
            <a:br>
              <a:rPr lang="en-GB" sz="3200" b="1" i="1" dirty="0">
                <a:solidFill>
                  <a:srgbClr val="92D050"/>
                </a:solidFill>
              </a:rPr>
            </a:br>
            <a:r>
              <a:rPr lang="en-GB" sz="3200" dirty="0"/>
              <a:t>23</a:t>
            </a:r>
            <a:r>
              <a:rPr lang="en-GB" sz="3200" baseline="30000" dirty="0"/>
              <a:t>rd</a:t>
            </a:r>
            <a:r>
              <a:rPr lang="en-GB" sz="3200" dirty="0"/>
              <a:t> September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623750" y="960482"/>
            <a:ext cx="3180677" cy="78600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b="1" dirty="0"/>
              <a:t>St. Padre </a:t>
            </a:r>
            <a:r>
              <a:rPr lang="en-GB" b="1" dirty="0" err="1"/>
              <a:t>Pio</a:t>
            </a:r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4974" y="1859384"/>
            <a:ext cx="2338542" cy="2894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15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1000">
              <a:srgbClr val="0070C0"/>
            </a:gs>
            <a:gs pos="62000">
              <a:srgbClr val="0070C0"/>
            </a:gs>
            <a:gs pos="100000">
              <a:srgbClr val="00B0F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3300" y="673101"/>
            <a:ext cx="9715500" cy="5410200"/>
          </a:xfrm>
          <a:noFill/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en-GB" sz="3200" b="1" i="1" dirty="0">
                <a:solidFill>
                  <a:srgbClr val="92D050"/>
                </a:solidFill>
              </a:rPr>
              <a:t>Dates:</a:t>
            </a:r>
          </a:p>
          <a:p>
            <a:pPr marL="68580" indent="0">
              <a:buNone/>
            </a:pPr>
            <a:br>
              <a:rPr lang="en-GB" b="1" dirty="0">
                <a:solidFill>
                  <a:srgbClr val="92D050"/>
                </a:solidFill>
              </a:rPr>
            </a:br>
            <a:endParaRPr lang="en-GB" dirty="0"/>
          </a:p>
          <a:p>
            <a:pPr marL="68580" indent="0">
              <a:buNone/>
            </a:pPr>
            <a:r>
              <a:rPr lang="en-GB" b="1" dirty="0">
                <a:solidFill>
                  <a:srgbClr val="92D050"/>
                </a:solidFill>
              </a:rPr>
              <a:t>SATS (KS2 tests): </a:t>
            </a:r>
          </a:p>
          <a:p>
            <a:pPr marL="68580" indent="0">
              <a:buNone/>
            </a:pPr>
            <a:r>
              <a:rPr lang="en-GB" b="1" dirty="0"/>
              <a:t>Monday 10</a:t>
            </a:r>
            <a:r>
              <a:rPr lang="en-GB" b="1" baseline="30000" dirty="0"/>
              <a:t>th</a:t>
            </a:r>
            <a:r>
              <a:rPr lang="en-GB" b="1" dirty="0"/>
              <a:t> May- Thursday 13</a:t>
            </a:r>
            <a:r>
              <a:rPr lang="en-GB" b="1" baseline="30000" dirty="0"/>
              <a:t>th</a:t>
            </a:r>
            <a:r>
              <a:rPr lang="en-GB" b="1" dirty="0"/>
              <a:t>  May</a:t>
            </a:r>
            <a:br>
              <a:rPr lang="en-GB" b="1" dirty="0"/>
            </a:br>
            <a:endParaRPr lang="en-GB" b="1" dirty="0"/>
          </a:p>
          <a:p>
            <a:pPr marL="68580" indent="0">
              <a:buNone/>
            </a:pPr>
            <a:r>
              <a:rPr lang="en-GB" b="1" dirty="0">
                <a:solidFill>
                  <a:schemeClr val="tx1"/>
                </a:solidFill>
              </a:rPr>
              <a:t>? Workshop: </a:t>
            </a:r>
          </a:p>
          <a:p>
            <a:pPr marL="68580" indent="0">
              <a:buNone/>
            </a:pPr>
            <a:r>
              <a:rPr lang="en-GB" b="1" dirty="0">
                <a:solidFill>
                  <a:srgbClr val="92D050"/>
                </a:solidFill>
              </a:rPr>
              <a:t>Year 6 Residential:</a:t>
            </a:r>
            <a:r>
              <a:rPr lang="en-GB" dirty="0">
                <a:solidFill>
                  <a:srgbClr val="92D050"/>
                </a:solidFill>
              </a:rPr>
              <a:t> </a:t>
            </a:r>
          </a:p>
          <a:p>
            <a:pPr marL="68580" indent="0">
              <a:buNone/>
            </a:pPr>
            <a:r>
              <a:rPr lang="en-GB" b="1">
                <a:solidFill>
                  <a:schemeClr val="tx1"/>
                </a:solidFill>
              </a:rPr>
              <a:t>6</a:t>
            </a:r>
            <a:r>
              <a:rPr lang="en-GB" b="1" baseline="30000">
                <a:solidFill>
                  <a:schemeClr val="tx1"/>
                </a:solidFill>
              </a:rPr>
              <a:t>th</a:t>
            </a:r>
            <a:r>
              <a:rPr lang="en-GB" b="1">
                <a:solidFill>
                  <a:schemeClr val="tx1"/>
                </a:solidFill>
              </a:rPr>
              <a:t> June- </a:t>
            </a:r>
            <a:r>
              <a:rPr lang="en-GB" b="1" dirty="0">
                <a:solidFill>
                  <a:schemeClr val="tx1"/>
                </a:solidFill>
              </a:rPr>
              <a:t>9thJune </a:t>
            </a:r>
            <a:br>
              <a:rPr lang="en-GB" b="1" dirty="0"/>
            </a:br>
            <a:br>
              <a:rPr lang="en-GB" b="1" dirty="0"/>
            </a:b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9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1000">
              <a:srgbClr val="0070C0"/>
            </a:gs>
            <a:gs pos="62000">
              <a:srgbClr val="0070C0"/>
            </a:gs>
            <a:gs pos="100000">
              <a:srgbClr val="00B0F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979" y="444843"/>
            <a:ext cx="10565026" cy="6413157"/>
          </a:xfrm>
          <a:noFill/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en-GB" sz="2600" b="1" i="1" u="sng" dirty="0">
                <a:solidFill>
                  <a:srgbClr val="92D050"/>
                </a:solidFill>
                <a:latin typeface="+mj-lt"/>
              </a:rPr>
              <a:t>Year 6 Expenses: </a:t>
            </a:r>
          </a:p>
          <a:p>
            <a:pPr marL="68580" indent="0">
              <a:buNone/>
            </a:pPr>
            <a:br>
              <a:rPr lang="en-GB" sz="2600" b="1" i="1" dirty="0">
                <a:solidFill>
                  <a:srgbClr val="92D050"/>
                </a:solidFill>
                <a:latin typeface="+mj-lt"/>
              </a:rPr>
            </a:br>
            <a:r>
              <a:rPr lang="en-GB" sz="2600" b="1" dirty="0">
                <a:solidFill>
                  <a:schemeClr val="tx1"/>
                </a:solidFill>
                <a:latin typeface="+mj-lt"/>
              </a:rPr>
              <a:t>CGP Homework Books: For January</a:t>
            </a:r>
            <a:br>
              <a:rPr lang="en-GB" sz="2600" dirty="0">
                <a:solidFill>
                  <a:schemeClr val="tx1"/>
                </a:solidFill>
                <a:latin typeface="+mj-lt"/>
              </a:rPr>
            </a:br>
            <a:r>
              <a:rPr lang="en-GB" sz="2600" i="1" dirty="0">
                <a:solidFill>
                  <a:schemeClr val="tx1"/>
                </a:solidFill>
                <a:latin typeface="+mj-lt"/>
              </a:rPr>
              <a:t>- Maths </a:t>
            </a:r>
          </a:p>
          <a:p>
            <a:pPr marL="68580" indent="0">
              <a:buNone/>
            </a:pPr>
            <a:r>
              <a:rPr lang="en-GB" sz="2600" i="1" dirty="0">
                <a:solidFill>
                  <a:schemeClr val="tx1"/>
                </a:solidFill>
                <a:latin typeface="+mj-lt"/>
              </a:rPr>
              <a:t>-Reading</a:t>
            </a:r>
            <a:br>
              <a:rPr lang="en-GB" sz="2600" i="1" dirty="0">
                <a:solidFill>
                  <a:schemeClr val="tx1"/>
                </a:solidFill>
                <a:latin typeface="+mj-lt"/>
              </a:rPr>
            </a:br>
            <a:r>
              <a:rPr lang="en-GB" sz="2600" i="1" dirty="0">
                <a:solidFill>
                  <a:schemeClr val="tx1"/>
                </a:solidFill>
                <a:latin typeface="+mj-lt"/>
              </a:rPr>
              <a:t>-SPAG </a:t>
            </a:r>
          </a:p>
          <a:p>
            <a:pPr marL="68580" indent="0">
              <a:buNone/>
            </a:pPr>
            <a:endParaRPr lang="en-GB" sz="2600" b="1" i="1" dirty="0">
              <a:solidFill>
                <a:srgbClr val="92D050"/>
              </a:solidFill>
              <a:latin typeface="+mj-lt"/>
            </a:endParaRPr>
          </a:p>
          <a:p>
            <a:pPr marL="68580" indent="0">
              <a:buNone/>
            </a:pPr>
            <a:br>
              <a:rPr lang="en-GB" sz="2600" dirty="0">
                <a:solidFill>
                  <a:srgbClr val="92D050"/>
                </a:solidFill>
                <a:latin typeface="+mj-lt"/>
              </a:rPr>
            </a:br>
            <a:br>
              <a:rPr lang="en-GB" sz="2600" dirty="0">
                <a:solidFill>
                  <a:srgbClr val="92D050"/>
                </a:solidFill>
                <a:latin typeface="+mj-lt"/>
              </a:rPr>
            </a:br>
            <a:br>
              <a:rPr lang="en-GB" b="1" dirty="0"/>
            </a:b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957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6323" y="764704"/>
            <a:ext cx="7024744" cy="494928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The Year 6 Curriculum </a:t>
            </a:r>
          </a:p>
        </p:txBody>
      </p:sp>
      <p:graphicFrame>
        <p:nvGraphicFramePr>
          <p:cNvPr id="5" name="Content Placeholder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3671055"/>
              </p:ext>
            </p:extLst>
          </p:nvPr>
        </p:nvGraphicFramePr>
        <p:xfrm>
          <a:off x="591127" y="1239607"/>
          <a:ext cx="10834256" cy="52627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3" imgW="10022159" imgH="5937650" progId="Word.Document.12">
                  <p:embed/>
                </p:oleObj>
              </mc:Choice>
              <mc:Fallback>
                <p:oleObj name="Document" r:id="rId3" imgW="10022159" imgH="593765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91127" y="1239607"/>
                        <a:ext cx="10834256" cy="52627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32728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6323" y="764704"/>
            <a:ext cx="7024744" cy="494928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The Year 6 Curriculum </a:t>
            </a: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33030" y="439756"/>
            <a:ext cx="10692351" cy="6028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5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84" y="877455"/>
            <a:ext cx="10678080" cy="5024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53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794" y="735207"/>
            <a:ext cx="3121411" cy="523322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Year 6 Texts-</a:t>
            </a:r>
          </a:p>
        </p:txBody>
      </p:sp>
      <p:pic>
        <p:nvPicPr>
          <p:cNvPr id="5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1790392" y="1508371"/>
            <a:ext cx="2319492" cy="2134185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1780" y="1508371"/>
            <a:ext cx="1543767" cy="2134185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7443" y="1517615"/>
            <a:ext cx="1710918" cy="2134185"/>
          </a:xfrm>
          <a:prstGeom prst="rect">
            <a:avLst/>
          </a:prstGeom>
          <a:noFill/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0392" y="3755923"/>
            <a:ext cx="2238765" cy="2718500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562" y="3755923"/>
            <a:ext cx="2043985" cy="27185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57443" y="3755922"/>
            <a:ext cx="1927331" cy="2691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263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0932" y="294967"/>
            <a:ext cx="9880190" cy="634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50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436" y="210382"/>
            <a:ext cx="11730182" cy="6412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043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186426" y="337443"/>
            <a:ext cx="8229600" cy="922114"/>
          </a:xfrm>
        </p:spPr>
        <p:txBody>
          <a:bodyPr>
            <a:noAutofit/>
          </a:bodyPr>
          <a:lstStyle/>
          <a:p>
            <a:pPr algn="ctr"/>
            <a:r>
              <a:rPr lang="en-GB" sz="4400" b="1" dirty="0"/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7650" y="2047345"/>
            <a:ext cx="8229600" cy="4929411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en-US" altLang="en-US" b="1" u="sng" dirty="0">
                <a:solidFill>
                  <a:schemeClr val="tx1"/>
                </a:solidFill>
              </a:rPr>
              <a:t>How to login</a:t>
            </a:r>
          </a:p>
          <a:p>
            <a:pPr marL="68580" indent="0" algn="ctr">
              <a:buNone/>
            </a:pPr>
            <a:r>
              <a:rPr lang="en-US" altLang="en-US" sz="1800" b="1" u="sng" dirty="0">
                <a:solidFill>
                  <a:schemeClr val="tx1"/>
                </a:solidFill>
              </a:rPr>
              <a:t>Atom-?</a:t>
            </a:r>
          </a:p>
          <a:p>
            <a:pPr marL="68580" indent="0" algn="ctr">
              <a:buNone/>
            </a:pPr>
            <a:r>
              <a:rPr lang="en-US" altLang="en-US" sz="1800" b="1" u="sng" dirty="0">
                <a:solidFill>
                  <a:schemeClr val="tx1"/>
                </a:solidFill>
              </a:rPr>
              <a:t>Provide login instructions</a:t>
            </a:r>
          </a:p>
          <a:p>
            <a:pPr marL="68580" indent="0" algn="ctr">
              <a:buNone/>
            </a:pPr>
            <a:r>
              <a:rPr lang="en-US" altLang="en-US" sz="1800" b="1" u="sng" dirty="0">
                <a:solidFill>
                  <a:schemeClr val="tx1"/>
                </a:solidFill>
              </a:rPr>
              <a:t>Reading </a:t>
            </a:r>
            <a:br>
              <a:rPr lang="en-US" altLang="en-US" sz="1800" dirty="0">
                <a:solidFill>
                  <a:schemeClr val="tx1"/>
                </a:solidFill>
              </a:rPr>
            </a:br>
            <a:r>
              <a:rPr lang="en-US" altLang="en-US" sz="1800" dirty="0">
                <a:solidFill>
                  <a:schemeClr val="tx1"/>
                </a:solidFill>
              </a:rPr>
              <a:t>It is expected that children engage in reading for at least 15-20 minutes every night. </a:t>
            </a:r>
          </a:p>
          <a:p>
            <a:pPr marL="68580" indent="0" algn="ctr">
              <a:buNone/>
            </a:pPr>
            <a:endParaRPr lang="en-US" altLang="en-US" sz="1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68580" indent="0" algn="ctr">
              <a:buNone/>
            </a:pPr>
            <a:r>
              <a:rPr lang="en-US" altLang="en-US" sz="18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Reading</a:t>
            </a:r>
          </a:p>
          <a:p>
            <a:pPr marL="68580" indent="0" algn="ctr">
              <a:buNone/>
            </a:pPr>
            <a:r>
              <a:rPr lang="en-US" altLang="en-US" sz="1800" dirty="0">
                <a:solidFill>
                  <a:schemeClr val="tx1"/>
                </a:solidFill>
              </a:rPr>
              <a:t>Please update your child’s reading record books (coming soon).</a:t>
            </a:r>
            <a:endParaRPr lang="en-US" altLang="en-US" sz="1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68580" indent="0" algn="ctr">
              <a:buNone/>
            </a:pPr>
            <a:r>
              <a:rPr lang="en-US" altLang="en-US" sz="1800" b="1" u="sng" dirty="0" err="1">
                <a:solidFill>
                  <a:schemeClr val="tx1"/>
                </a:solidFill>
              </a:rPr>
              <a:t>Maths</a:t>
            </a:r>
            <a:r>
              <a:rPr lang="en-US" altLang="en-US" sz="1800" b="1" u="sng" dirty="0">
                <a:solidFill>
                  <a:schemeClr val="tx1"/>
                </a:solidFill>
              </a:rPr>
              <a:t>: </a:t>
            </a:r>
            <a:r>
              <a:rPr lang="en-US" altLang="en-US" sz="1800" b="1" u="sng" dirty="0" err="1">
                <a:solidFill>
                  <a:schemeClr val="tx1"/>
                </a:solidFill>
              </a:rPr>
              <a:t>TimesTable</a:t>
            </a:r>
            <a:r>
              <a:rPr lang="en-US" altLang="en-US" sz="1800" b="1" u="sng" dirty="0">
                <a:solidFill>
                  <a:schemeClr val="tx1"/>
                </a:solidFill>
              </a:rPr>
              <a:t> Rockstars</a:t>
            </a:r>
          </a:p>
          <a:p>
            <a:pPr marL="68580" indent="0" algn="ctr">
              <a:buNone/>
            </a:pPr>
            <a:r>
              <a:rPr lang="en-US" altLang="en-US" sz="1800" dirty="0">
                <a:solidFill>
                  <a:schemeClr val="tx1"/>
                </a:solidFill>
              </a:rPr>
              <a:t>Spag.com-from January.</a:t>
            </a:r>
            <a:br>
              <a:rPr lang="en-US" altLang="en-US" sz="1800" dirty="0">
                <a:solidFill>
                  <a:schemeClr val="tx1"/>
                </a:solidFill>
              </a:rPr>
            </a:br>
            <a:r>
              <a:rPr lang="en-US" altLang="en-US" sz="1800" dirty="0">
                <a:solidFill>
                  <a:schemeClr val="tx1"/>
                </a:solidFill>
              </a:rPr>
              <a:t>Children MUST know times tables at speed-</a:t>
            </a:r>
            <a:r>
              <a:rPr lang="en-GB" altLang="en-US" sz="1800" dirty="0">
                <a:solidFill>
                  <a:schemeClr val="tx1"/>
                </a:solidFill>
              </a:rPr>
              <a:t>instant recall of these facts is vital. </a:t>
            </a:r>
          </a:p>
          <a:p>
            <a:pPr marL="68580" indent="0">
              <a:buNone/>
            </a:pPr>
            <a:endParaRPr lang="en-US" altLang="en-US" sz="1800" dirty="0"/>
          </a:p>
          <a:p>
            <a:endParaRPr lang="en-US" altLang="en-US" sz="1800" dirty="0"/>
          </a:p>
        </p:txBody>
      </p:sp>
      <p:sp>
        <p:nvSpPr>
          <p:cNvPr id="6" name="TextBox 5"/>
          <p:cNvSpPr txBox="1"/>
          <p:nvPr/>
        </p:nvSpPr>
        <p:spPr>
          <a:xfrm>
            <a:off x="2582743" y="1191786"/>
            <a:ext cx="7259414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/>
              <a:t>Homework</a:t>
            </a:r>
            <a:r>
              <a:rPr lang="en-GB" sz="1600" dirty="0"/>
              <a:t> set on a </a:t>
            </a:r>
            <a:r>
              <a:rPr lang="en-GB" sz="1600" b="1" dirty="0"/>
              <a:t>Friday</a:t>
            </a:r>
            <a:r>
              <a:rPr lang="en-GB" sz="1600" dirty="0"/>
              <a:t>, due the following </a:t>
            </a:r>
            <a:r>
              <a:rPr lang="en-GB" sz="1600" b="1" dirty="0"/>
              <a:t>Wednesday</a:t>
            </a:r>
            <a:r>
              <a:rPr lang="en-GB" sz="1600" dirty="0"/>
              <a:t>.</a:t>
            </a:r>
            <a:br>
              <a:rPr lang="en-GB" sz="1600" dirty="0"/>
            </a:br>
            <a:r>
              <a:rPr lang="en-GB" sz="1600" dirty="0"/>
              <a:t>            </a:t>
            </a:r>
            <a:r>
              <a:rPr lang="en-GB" sz="1600" b="1" dirty="0"/>
              <a:t> Spellings </a:t>
            </a:r>
            <a:r>
              <a:rPr lang="en-GB" sz="1600" dirty="0"/>
              <a:t>set on a </a:t>
            </a:r>
            <a:r>
              <a:rPr lang="en-GB" sz="1600" b="1" dirty="0"/>
              <a:t>Friday</a:t>
            </a:r>
            <a:r>
              <a:rPr lang="en-GB" sz="1600" dirty="0"/>
              <a:t>, and tested the following </a:t>
            </a:r>
            <a:r>
              <a:rPr lang="en-GB" sz="1600" b="1" dirty="0"/>
              <a:t>Thursday</a:t>
            </a:r>
            <a:r>
              <a:rPr lang="en-GB" sz="1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18643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991544" y="548680"/>
            <a:ext cx="8229600" cy="922114"/>
          </a:xfrm>
        </p:spPr>
        <p:txBody>
          <a:bodyPr>
            <a:noAutofit/>
          </a:bodyPr>
          <a:lstStyle/>
          <a:p>
            <a:pPr algn="ctr"/>
            <a:r>
              <a:rPr lang="en-GB" sz="4400" b="1" dirty="0"/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1703759"/>
            <a:ext cx="8229600" cy="4929411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en-US" altLang="en-US" sz="2800" b="1" i="1" dirty="0">
                <a:solidFill>
                  <a:srgbClr val="92D050"/>
                </a:solidFill>
              </a:rPr>
              <a:t>Weekly:</a:t>
            </a:r>
          </a:p>
          <a:p>
            <a:pPr marL="68580" indent="0" algn="ctr">
              <a:buNone/>
            </a:pPr>
            <a:r>
              <a:rPr lang="en-GB" altLang="en-US" sz="1800" b="1" u="sng" dirty="0">
                <a:solidFill>
                  <a:schemeClr val="tx1"/>
                </a:solidFill>
              </a:rPr>
              <a:t>Maths:</a:t>
            </a:r>
          </a:p>
          <a:p>
            <a:pPr marL="68580" indent="0" algn="ctr">
              <a:buNone/>
            </a:pPr>
            <a:endParaRPr lang="en-GB" altLang="en-US" sz="1800" b="1" u="sng" dirty="0">
              <a:solidFill>
                <a:schemeClr val="tx1"/>
              </a:solidFill>
            </a:endParaRPr>
          </a:p>
          <a:p>
            <a:pPr marL="68580" indent="0" algn="ctr">
              <a:buNone/>
            </a:pPr>
            <a:r>
              <a:rPr lang="en-GB" altLang="en-US" sz="1800" b="1" u="sng" dirty="0">
                <a:solidFill>
                  <a:schemeClr val="tx1"/>
                </a:solidFill>
              </a:rPr>
              <a:t>Science:</a:t>
            </a:r>
          </a:p>
          <a:p>
            <a:pPr marL="68580" indent="0" algn="ctr">
              <a:buNone/>
            </a:pPr>
            <a:endParaRPr lang="en-GB" altLang="en-US" sz="1800" b="1" u="sng" dirty="0">
              <a:solidFill>
                <a:schemeClr val="tx1"/>
              </a:solidFill>
            </a:endParaRPr>
          </a:p>
          <a:p>
            <a:pPr marL="68580" indent="0" algn="ctr">
              <a:buNone/>
            </a:pPr>
            <a:r>
              <a:rPr lang="en-GB" altLang="en-US" sz="1800" b="1" u="sng" dirty="0">
                <a:solidFill>
                  <a:schemeClr val="tx1"/>
                </a:solidFill>
              </a:rPr>
              <a:t>Reading:</a:t>
            </a:r>
          </a:p>
          <a:p>
            <a:pPr marL="68580" indent="0" algn="ctr">
              <a:buNone/>
            </a:pPr>
            <a:endParaRPr lang="en-GB" altLang="en-US" sz="1800" b="1" u="sng" dirty="0">
              <a:solidFill>
                <a:schemeClr val="tx1"/>
              </a:solidFill>
            </a:endParaRPr>
          </a:p>
          <a:p>
            <a:pPr marL="68580" indent="0" algn="ctr">
              <a:buNone/>
            </a:pPr>
            <a:r>
              <a:rPr lang="en-GB" altLang="en-US" sz="1800" b="1" u="sng" dirty="0">
                <a:solidFill>
                  <a:schemeClr val="tx1"/>
                </a:solidFill>
              </a:rPr>
              <a:t>Spelling: </a:t>
            </a:r>
          </a:p>
          <a:p>
            <a:pPr marL="68580" indent="0" algn="ctr">
              <a:buNone/>
            </a:pPr>
            <a:endParaRPr lang="en-GB" altLang="en-US" sz="1800" b="1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029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991544" y="548680"/>
            <a:ext cx="8229600" cy="922114"/>
          </a:xfrm>
        </p:spPr>
        <p:txBody>
          <a:bodyPr>
            <a:noAutofit/>
          </a:bodyPr>
          <a:lstStyle/>
          <a:p>
            <a:pPr algn="ctr"/>
            <a:r>
              <a:rPr lang="en-GB" sz="4400" b="1" dirty="0"/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1703759"/>
            <a:ext cx="8229600" cy="4929411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en-US" altLang="en-US" sz="2800" b="1" i="1" dirty="0">
                <a:solidFill>
                  <a:srgbClr val="92D050"/>
                </a:solidFill>
              </a:rPr>
              <a:t>Half-termly</a:t>
            </a:r>
          </a:p>
          <a:p>
            <a:pPr marL="68580" indent="0" algn="ctr">
              <a:buNone/>
            </a:pPr>
            <a:endParaRPr lang="en-GB" altLang="en-US" sz="1800" b="1" u="sng" dirty="0">
              <a:solidFill>
                <a:schemeClr val="tx1"/>
              </a:solidFill>
            </a:endParaRPr>
          </a:p>
          <a:p>
            <a:pPr marL="68580" indent="0" algn="ctr">
              <a:buNone/>
            </a:pPr>
            <a:r>
              <a:rPr lang="en-GB" altLang="en-US" sz="2000" b="1" u="sng" dirty="0">
                <a:solidFill>
                  <a:schemeClr val="tx1"/>
                </a:solidFill>
              </a:rPr>
              <a:t>RE Homework</a:t>
            </a:r>
            <a:br>
              <a:rPr lang="en-GB" altLang="en-US" sz="2000" b="1" u="sng" dirty="0">
                <a:solidFill>
                  <a:schemeClr val="tx1"/>
                </a:solidFill>
              </a:rPr>
            </a:br>
            <a:br>
              <a:rPr lang="en-GB" altLang="en-US" sz="2000" b="1" u="sng" dirty="0">
                <a:solidFill>
                  <a:schemeClr val="tx1"/>
                </a:solidFill>
              </a:rPr>
            </a:br>
            <a:r>
              <a:rPr lang="en-GB" altLang="en-US" sz="2000" dirty="0">
                <a:solidFill>
                  <a:schemeClr val="tx1"/>
                </a:solidFill>
              </a:rPr>
              <a:t>This will be stuck into the children’s RE books in school, or displayed on the RE board. </a:t>
            </a:r>
            <a:br>
              <a:rPr lang="en-GB" altLang="en-US" sz="2000" dirty="0">
                <a:solidFill>
                  <a:schemeClr val="tx1"/>
                </a:solidFill>
              </a:rPr>
            </a:br>
            <a:br>
              <a:rPr lang="en-GB" altLang="en-US" sz="2000" dirty="0">
                <a:solidFill>
                  <a:schemeClr val="tx1"/>
                </a:solidFill>
              </a:rPr>
            </a:br>
            <a:r>
              <a:rPr lang="en-GB" altLang="en-US" sz="2000" dirty="0">
                <a:solidFill>
                  <a:schemeClr val="tx1"/>
                </a:solidFill>
              </a:rPr>
              <a:t>We have high expectations in terms of quality, presentation and time taken to complete it. </a:t>
            </a:r>
            <a:br>
              <a:rPr lang="en-GB" altLang="en-US" sz="2000" dirty="0">
                <a:solidFill>
                  <a:schemeClr val="tx1"/>
                </a:solidFill>
              </a:rPr>
            </a:br>
            <a:br>
              <a:rPr lang="en-GB" altLang="en-US" sz="1800" dirty="0">
                <a:solidFill>
                  <a:schemeClr val="tx1"/>
                </a:solidFill>
              </a:rPr>
            </a:br>
            <a:endParaRPr lang="en-US" altLang="en-US" sz="1800" dirty="0"/>
          </a:p>
          <a:p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82856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926889" y="186250"/>
            <a:ext cx="8229600" cy="922114"/>
          </a:xfrm>
        </p:spPr>
        <p:txBody>
          <a:bodyPr>
            <a:noAutofit/>
          </a:bodyPr>
          <a:lstStyle/>
          <a:p>
            <a:pPr algn="ctr"/>
            <a:r>
              <a:rPr lang="en-GB" sz="4400" b="1" dirty="0"/>
              <a:t>Spellings (tested on Thursday)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1703759"/>
            <a:ext cx="8229600" cy="4929411"/>
          </a:xfrm>
        </p:spPr>
        <p:txBody>
          <a:bodyPr>
            <a:normAutofit/>
          </a:bodyPr>
          <a:lstStyle/>
          <a:p>
            <a:pPr marL="68580" indent="0">
              <a:buNone/>
            </a:pPr>
            <a:endParaRPr lang="en-US" altLang="en-US" sz="1800" dirty="0"/>
          </a:p>
          <a:p>
            <a:pPr marL="68580" indent="0">
              <a:buNone/>
            </a:pPr>
            <a:endParaRPr lang="en-US" altLang="en-US" sz="1800" dirty="0"/>
          </a:p>
          <a:p>
            <a:endParaRPr lang="en-US" altLang="en-US" sz="1800" dirty="0"/>
          </a:p>
        </p:txBody>
      </p:sp>
      <p:pic>
        <p:nvPicPr>
          <p:cNvPr id="8" name="Picture 7" descr="Complete KS2 SATs Word List Years 3, 4, 5 and 6 - Part 2 — STP Book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026" y="1016000"/>
            <a:ext cx="10013325" cy="545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84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1323" y="710213"/>
            <a:ext cx="9366325" cy="679215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Year 6 Prayer Book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528619" y="1771167"/>
            <a:ext cx="384937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Around once a half term, your child will bring home the class prayer book to write in. </a:t>
            </a:r>
            <a:br>
              <a:rPr lang="en-GB" sz="2400" dirty="0"/>
            </a:br>
            <a:r>
              <a:rPr lang="en-GB" sz="2400" dirty="0"/>
              <a:t>Please support them in writing thoughtful, reflective prayers, which are well presented and illustrated/decorated.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5957" y="1536913"/>
            <a:ext cx="3435800" cy="458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148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991544" y="745957"/>
            <a:ext cx="8229600" cy="650233"/>
          </a:xfrm>
        </p:spPr>
        <p:txBody>
          <a:bodyPr>
            <a:noAutofit/>
          </a:bodyPr>
          <a:lstStyle/>
          <a:p>
            <a:pPr algn="ctr"/>
            <a:r>
              <a:rPr lang="en-GB" sz="4400" b="1" dirty="0"/>
              <a:t>The Website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1852066"/>
            <a:ext cx="8229600" cy="4929411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en-US" altLang="en-US" sz="2000" b="1" u="sng" dirty="0"/>
              <a:t>Signposts: </a:t>
            </a:r>
          </a:p>
          <a:p>
            <a:pPr marL="68580" indent="0" algn="ctr">
              <a:buNone/>
            </a:pPr>
            <a:r>
              <a:rPr lang="en-US" altLang="en-US" sz="2000" dirty="0"/>
              <a:t>Every Friday, a weekly summary of Year 6’s week can be found via the website along with </a:t>
            </a:r>
            <a:r>
              <a:rPr lang="en-US" altLang="en-US" sz="2000" b="1" dirty="0"/>
              <a:t>Spellings.</a:t>
            </a:r>
          </a:p>
          <a:p>
            <a:pPr algn="ctr"/>
            <a:endParaRPr lang="en-US" altLang="en-US" sz="2000" dirty="0"/>
          </a:p>
          <a:p>
            <a:pPr marL="68580" indent="0" algn="ctr">
              <a:buNone/>
            </a:pPr>
            <a:r>
              <a:rPr lang="en-US" altLang="en-US" sz="2000" b="1" u="sng" dirty="0"/>
              <a:t>E-safety:</a:t>
            </a:r>
            <a:br>
              <a:rPr lang="en-US" altLang="en-US" sz="2000" b="1" u="sng" dirty="0"/>
            </a:br>
            <a:r>
              <a:rPr lang="en-US" altLang="en-US" sz="2000" dirty="0"/>
              <a:t>Social media and phone use in Year 6.</a:t>
            </a:r>
          </a:p>
          <a:p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1167178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92158" y="548680"/>
            <a:ext cx="8229600" cy="922114"/>
          </a:xfrm>
        </p:spPr>
        <p:txBody>
          <a:bodyPr>
            <a:noAutofit/>
          </a:bodyPr>
          <a:lstStyle/>
          <a:p>
            <a:pPr algn="ctr"/>
            <a:r>
              <a:rPr lang="en-GB" sz="4400" b="1" dirty="0"/>
              <a:t>I am a Clever Writer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5749" y="1620589"/>
            <a:ext cx="4309694" cy="4309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55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439816" y="2545333"/>
            <a:ext cx="8229600" cy="2160240"/>
          </a:xfrm>
        </p:spPr>
        <p:txBody>
          <a:bodyPr>
            <a:noAutofit/>
          </a:bodyPr>
          <a:lstStyle/>
          <a:p>
            <a:r>
              <a:rPr lang="en-GB" sz="4400" b="1" u="sng" dirty="0"/>
              <a:t>Thank you</a:t>
            </a:r>
            <a:br>
              <a:rPr lang="en-GB" sz="4400" dirty="0"/>
            </a:br>
            <a:br>
              <a:rPr lang="en-GB" sz="4400" dirty="0"/>
            </a:b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9536" y="2924945"/>
            <a:ext cx="8229600" cy="3561259"/>
          </a:xfrm>
        </p:spPr>
        <p:txBody>
          <a:bodyPr>
            <a:normAutofit/>
          </a:bodyPr>
          <a:lstStyle/>
          <a:p>
            <a:pPr marL="68580" indent="0">
              <a:buNone/>
            </a:pPr>
            <a:endParaRPr lang="en-US" altLang="en-US" sz="1800" dirty="0"/>
          </a:p>
          <a:p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418236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989</TotalTime>
  <Words>361</Words>
  <Application>Microsoft Office PowerPoint</Application>
  <PresentationFormat>Widescreen</PresentationFormat>
  <Paragraphs>74</Paragraphs>
  <Slides>19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Calibri</vt:lpstr>
      <vt:lpstr>Century Gothic</vt:lpstr>
      <vt:lpstr>Letter-join No-Lead 9</vt:lpstr>
      <vt:lpstr>Wingdings 2</vt:lpstr>
      <vt:lpstr>Austin</vt:lpstr>
      <vt:lpstr>Document</vt:lpstr>
      <vt:lpstr>Welcome!</vt:lpstr>
      <vt:lpstr>Year 6 subjects:</vt:lpstr>
      <vt:lpstr>St Francis of Assisi</vt:lpstr>
      <vt:lpstr>PowerPoint Presentation</vt:lpstr>
      <vt:lpstr>PowerPoint Presentation</vt:lpstr>
      <vt:lpstr>The Year 6 Curriculum </vt:lpstr>
      <vt:lpstr>The Year 6 Curriculum </vt:lpstr>
      <vt:lpstr>PowerPoint Presentation</vt:lpstr>
      <vt:lpstr>Year 6 Texts-</vt:lpstr>
      <vt:lpstr>PowerPoint Presentation</vt:lpstr>
      <vt:lpstr>PowerPoint Presentation</vt:lpstr>
      <vt:lpstr>Homework</vt:lpstr>
      <vt:lpstr>Homework</vt:lpstr>
      <vt:lpstr>Homework</vt:lpstr>
      <vt:lpstr>Spellings (tested on Thursday)</vt:lpstr>
      <vt:lpstr>Year 6 Prayer Book </vt:lpstr>
      <vt:lpstr>The Website </vt:lpstr>
      <vt:lpstr>I am a Clever Writer </vt:lpstr>
      <vt:lpstr>Thank you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Welcome!</dc:title>
  <dc:creator>Juliet Nixon</dc:creator>
  <cp:lastModifiedBy>Ceylan Radburn</cp:lastModifiedBy>
  <cp:revision>93</cp:revision>
  <cp:lastPrinted>2023-09-06T16:39:33Z</cp:lastPrinted>
  <dcterms:created xsi:type="dcterms:W3CDTF">2021-09-07T15:20:09Z</dcterms:created>
  <dcterms:modified xsi:type="dcterms:W3CDTF">2026-09-10T17:49:16Z</dcterms:modified>
</cp:coreProperties>
</file>