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80" r:id="rId3"/>
    <p:sldId id="277" r:id="rId4"/>
    <p:sldId id="261" r:id="rId5"/>
    <p:sldId id="271" r:id="rId6"/>
    <p:sldId id="262" r:id="rId7"/>
    <p:sldId id="263" r:id="rId8"/>
    <p:sldId id="266" r:id="rId9"/>
    <p:sldId id="273" r:id="rId10"/>
    <p:sldId id="281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40" autoAdjust="0"/>
    <p:restoredTop sz="94660"/>
  </p:normalViewPr>
  <p:slideViewPr>
    <p:cSldViewPr>
      <p:cViewPr varScale="1">
        <p:scale>
          <a:sx n="108" d="100"/>
          <a:sy n="108" d="100"/>
        </p:scale>
        <p:origin x="1680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A037A6-9A83-453F-AA46-B275CC94AA9C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273D0E-BF09-4403-B45F-C8C70B6A1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374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273D0E-BF09-4403-B45F-C8C70B6A106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1684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9AC7-01EC-4DA5-A32E-C81462CC4775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976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9AC7-01EC-4DA5-A32E-C81462CC4775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5958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9AC7-01EC-4DA5-A32E-C81462CC4775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065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9AC7-01EC-4DA5-A32E-C81462CC4775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364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9AC7-01EC-4DA5-A32E-C81462CC4775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420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9AC7-01EC-4DA5-A32E-C81462CC4775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797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9AC7-01EC-4DA5-A32E-C81462CC4775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986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9AC7-01EC-4DA5-A32E-C81462CC4775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838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9AC7-01EC-4DA5-A32E-C81462CC4775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587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9AC7-01EC-4DA5-A32E-C81462CC4775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430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9AC7-01EC-4DA5-A32E-C81462CC4775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6109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/>
            </a:gs>
            <a:gs pos="94000">
              <a:schemeClr val="bg2">
                <a:tint val="45000"/>
                <a:shade val="99000"/>
                <a:satMod val="350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69AC7-01EC-4DA5-A32E-C81462CC4775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2819B8-A584-482F-9BA5-D4557B9C9E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1796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260648"/>
            <a:ext cx="7772400" cy="2547714"/>
          </a:xfrm>
        </p:spPr>
        <p:txBody>
          <a:bodyPr>
            <a:normAutofit/>
          </a:bodyPr>
          <a:lstStyle/>
          <a:p>
            <a:r>
              <a:rPr lang="en-GB" sz="7200" b="1" u="sng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Welcome to Year 2!</a:t>
            </a:r>
            <a:endParaRPr lang="en-GB" sz="7200" b="1" u="sng" dirty="0">
              <a:solidFill>
                <a:schemeClr val="bg1"/>
              </a:solidFill>
              <a:latin typeface="Letter-join No-Lead 1" panose="02000503000000020003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140968"/>
            <a:ext cx="6400800" cy="1752600"/>
          </a:xfrm>
        </p:spPr>
        <p:txBody>
          <a:bodyPr>
            <a:no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Mrs James</a:t>
            </a:r>
          </a:p>
          <a:p>
            <a:r>
              <a:rPr lang="en-GB" sz="44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Mrs Hill</a:t>
            </a:r>
          </a:p>
          <a:p>
            <a:r>
              <a:rPr lang="en-GB" sz="44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Mrs </a:t>
            </a:r>
            <a:r>
              <a:rPr lang="en-GB" sz="44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Ives</a:t>
            </a:r>
          </a:p>
          <a:p>
            <a:r>
              <a:rPr lang="en-GB" sz="44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Mrs Warren </a:t>
            </a:r>
            <a:endParaRPr lang="en-GB" sz="4400" dirty="0" smtClean="0">
              <a:solidFill>
                <a:schemeClr val="bg1"/>
              </a:solidFill>
              <a:latin typeface="Letter-join No-Lead 1" panose="02000503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8264" y="2708920"/>
            <a:ext cx="1924050" cy="237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836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78"/>
    </mc:Choice>
    <mc:Fallback xmlns="">
      <p:transition spd="slow" advTm="357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/>
          </a:bodyPr>
          <a:lstStyle/>
          <a:p>
            <a:r>
              <a:rPr lang="en-GB" sz="4800" b="1" u="sng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Class Saint – St Oscar Romero</a:t>
            </a:r>
            <a:endParaRPr lang="en-GB" sz="4800" dirty="0">
              <a:latin typeface="Letter-join No-Lead 1" panose="02000503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Feast day </a:t>
            </a:r>
            <a:r>
              <a:rPr lang="en-GB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– 24</a:t>
            </a:r>
            <a:r>
              <a:rPr lang="en-GB" baseline="300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th</a:t>
            </a:r>
            <a:r>
              <a:rPr lang="en-GB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 March. Children will choose which charity they would like to contribute to.</a:t>
            </a:r>
          </a:p>
          <a:p>
            <a:pPr marL="0" indent="0" algn="ctr">
              <a:buNone/>
            </a:pPr>
            <a:endParaRPr lang="en-GB" dirty="0" smtClean="0">
              <a:solidFill>
                <a:schemeClr val="bg1"/>
              </a:solidFill>
              <a:latin typeface="Letter-join No-Lead 1" panose="02000503000000020003" pitchFamily="50" charset="0"/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 An optional donation of £1 per child. </a:t>
            </a:r>
          </a:p>
          <a:p>
            <a:pPr marL="0" indent="0" algn="ctr">
              <a:buNone/>
            </a:pPr>
            <a:endParaRPr lang="en-GB" b="1" dirty="0">
              <a:solidFill>
                <a:schemeClr val="bg1"/>
              </a:solidFill>
              <a:latin typeface="Letter-join No-Lead 1" panose="02000503000000020003" pitchFamily="50" charset="0"/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Prayer Book to go home daily. </a:t>
            </a:r>
            <a:endParaRPr lang="en-GB" b="1" dirty="0">
              <a:solidFill>
                <a:schemeClr val="bg1"/>
              </a:solidFill>
              <a:latin typeface="Letter-join No-Lead 1" panose="02000503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367" y="4979702"/>
            <a:ext cx="3491553" cy="1644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934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Timetable</a:t>
            </a:r>
            <a:r>
              <a:rPr lang="en-GB" dirty="0" smtClean="0">
                <a:latin typeface="Letter-join No-Lead 1" panose="02000503000000020003" pitchFamily="50" charset="0"/>
              </a:rPr>
              <a:t> </a:t>
            </a:r>
            <a:endParaRPr lang="en-GB" dirty="0">
              <a:latin typeface="Letter-join No-Lead 1" panose="02000503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sz="40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Mrs Hill will teaching on </a:t>
            </a:r>
            <a:r>
              <a:rPr lang="en-GB" sz="4000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Monday, Wednesday </a:t>
            </a:r>
            <a:r>
              <a:rPr lang="en-GB" sz="4000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and Thursday.</a:t>
            </a:r>
          </a:p>
          <a:p>
            <a:pPr marL="0" indent="0" algn="ctr">
              <a:buNone/>
            </a:pPr>
            <a:endParaRPr lang="en-GB" sz="4000" dirty="0" smtClean="0">
              <a:solidFill>
                <a:schemeClr val="bg1"/>
              </a:solidFill>
              <a:latin typeface="Letter-join No-Lead 1" panose="02000503000000020003" pitchFamily="50" charset="0"/>
            </a:endParaRPr>
          </a:p>
          <a:p>
            <a:pPr marL="0" indent="0" algn="ctr">
              <a:buNone/>
            </a:pPr>
            <a:r>
              <a:rPr lang="en-GB" sz="40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Mrs James will teach on </a:t>
            </a:r>
            <a:r>
              <a:rPr lang="en-GB" sz="4000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Tuesday and Friday .</a:t>
            </a:r>
            <a:endParaRPr lang="en-GB" sz="4000" b="1" dirty="0" smtClean="0">
              <a:solidFill>
                <a:schemeClr val="bg1"/>
              </a:solidFill>
              <a:latin typeface="Letter-join No-Lead 1" panose="02000503000000020003" pitchFamily="50" charset="0"/>
            </a:endParaRPr>
          </a:p>
          <a:p>
            <a:pPr marL="0" indent="0" algn="ctr">
              <a:buNone/>
            </a:pPr>
            <a:endParaRPr lang="en-GB" sz="4000" b="1" dirty="0">
              <a:solidFill>
                <a:schemeClr val="bg1"/>
              </a:solidFill>
              <a:latin typeface="Letter-join No-Lead 1" panose="02000503000000020003" pitchFamily="50" charset="0"/>
            </a:endParaRPr>
          </a:p>
          <a:p>
            <a:pPr marL="0" indent="0" algn="ctr">
              <a:buNone/>
            </a:pPr>
            <a:r>
              <a:rPr lang="en-GB" sz="40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Mrs Ives and Mrs Warren will </a:t>
            </a:r>
            <a:r>
              <a:rPr lang="en-GB" sz="40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be in the classroom </a:t>
            </a:r>
            <a:r>
              <a:rPr lang="en-GB" sz="4000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every </a:t>
            </a:r>
            <a:r>
              <a:rPr lang="en-GB" sz="4000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morning</a:t>
            </a:r>
            <a:r>
              <a:rPr lang="en-GB" b="1" dirty="0" smtClean="0">
                <a:solidFill>
                  <a:schemeClr val="bg1"/>
                </a:solidFill>
              </a:rPr>
              <a:t>.</a:t>
            </a:r>
            <a:endParaRPr lang="en-GB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282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u="sng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Reading</a:t>
            </a:r>
            <a:r>
              <a:rPr lang="en-GB" sz="5400" b="1" u="sng" dirty="0" smtClean="0">
                <a:solidFill>
                  <a:schemeClr val="bg1"/>
                </a:solidFill>
              </a:rPr>
              <a:t> </a:t>
            </a:r>
            <a:endParaRPr lang="en-GB" sz="5400" b="1" u="sng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661248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en-GB" sz="80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Synthetic phonics scheme in Reception and Year 1 - </a:t>
            </a:r>
            <a:r>
              <a:rPr lang="en-GB" sz="8000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Little </a:t>
            </a:r>
            <a:r>
              <a:rPr lang="en-GB" sz="8000" b="1" dirty="0" err="1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Wandle</a:t>
            </a:r>
            <a:r>
              <a:rPr lang="en-GB" sz="8000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. Phonics will be taught as a whole class recap until half term. Then move on to spelling strategies.</a:t>
            </a:r>
          </a:p>
          <a:p>
            <a:pPr marL="0" indent="0" algn="ctr">
              <a:buNone/>
            </a:pPr>
            <a:endParaRPr lang="en-GB" sz="8000" dirty="0" smtClean="0">
              <a:solidFill>
                <a:schemeClr val="bg1"/>
              </a:solidFill>
              <a:latin typeface="Letter-join No-Lead 1" panose="02000503000000020003" pitchFamily="50" charset="0"/>
            </a:endParaRPr>
          </a:p>
          <a:p>
            <a:pPr marL="0" indent="0" algn="ctr">
              <a:buNone/>
            </a:pPr>
            <a:r>
              <a:rPr lang="en-GB" sz="80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Children will choose a </a:t>
            </a:r>
            <a:r>
              <a:rPr lang="en-GB" sz="8000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book to bring home </a:t>
            </a:r>
            <a:r>
              <a:rPr lang="en-GB" sz="80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and </a:t>
            </a:r>
            <a:r>
              <a:rPr lang="en-GB" sz="80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the level of these will be monitored to ensure they are appropriate for each child. This promotes a </a:t>
            </a:r>
            <a:r>
              <a:rPr lang="en-GB" sz="8000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love of reading </a:t>
            </a:r>
            <a:r>
              <a:rPr lang="en-GB" sz="80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and sharing books.</a:t>
            </a:r>
          </a:p>
          <a:p>
            <a:pPr marL="0" indent="0" algn="ctr">
              <a:buNone/>
            </a:pPr>
            <a:endParaRPr lang="en-GB" sz="8000" dirty="0" smtClean="0">
              <a:solidFill>
                <a:schemeClr val="bg1"/>
              </a:solidFill>
              <a:latin typeface="Letter-join No-Lead 1" panose="02000503000000020003" pitchFamily="50" charset="0"/>
            </a:endParaRPr>
          </a:p>
          <a:p>
            <a:pPr marL="0" indent="0" algn="ctr">
              <a:buNone/>
            </a:pPr>
            <a:r>
              <a:rPr lang="en-GB" sz="8000" dirty="0">
                <a:solidFill>
                  <a:schemeClr val="bg1"/>
                </a:solidFill>
                <a:latin typeface="Letter-join No-Lead 1" panose="02000503000000020003" pitchFamily="50" charset="0"/>
              </a:rPr>
              <a:t>C</a:t>
            </a:r>
            <a:r>
              <a:rPr lang="en-GB" sz="80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hildren </a:t>
            </a:r>
            <a:r>
              <a:rPr lang="en-GB" sz="8000" dirty="0">
                <a:solidFill>
                  <a:schemeClr val="bg1"/>
                </a:solidFill>
                <a:latin typeface="Letter-join No-Lead 1" panose="02000503000000020003" pitchFamily="50" charset="0"/>
              </a:rPr>
              <a:t>will </a:t>
            </a:r>
            <a:r>
              <a:rPr lang="en-GB" sz="80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also have </a:t>
            </a:r>
            <a:r>
              <a:rPr lang="en-GB" sz="8000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a Phonic book or a Fluency book </a:t>
            </a:r>
            <a:r>
              <a:rPr lang="en-GB" sz="80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depending on assessment.</a:t>
            </a:r>
          </a:p>
          <a:p>
            <a:pPr marL="0" indent="0" algn="ctr">
              <a:buNone/>
            </a:pPr>
            <a:endParaRPr lang="en-GB" sz="8000" dirty="0">
              <a:solidFill>
                <a:schemeClr val="bg1"/>
              </a:solidFill>
              <a:latin typeface="Letter-join No-Lead 1" panose="02000503000000020003" pitchFamily="50" charset="0"/>
            </a:endParaRPr>
          </a:p>
          <a:p>
            <a:pPr marL="0" indent="0" algn="ctr">
              <a:buNone/>
            </a:pPr>
            <a:r>
              <a:rPr lang="en-GB" sz="80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Books </a:t>
            </a:r>
            <a:r>
              <a:rPr lang="en-GB" sz="8000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do not have to change daily, but should be brought into school everyday.</a:t>
            </a:r>
          </a:p>
          <a:p>
            <a:pPr marL="0" indent="0" algn="ctr">
              <a:buNone/>
            </a:pPr>
            <a:endParaRPr lang="en-GB" sz="8000" b="1" dirty="0" smtClean="0">
              <a:solidFill>
                <a:schemeClr val="bg1"/>
              </a:solidFill>
              <a:latin typeface="Letter-join No-Lead 1" panose="02000503000000020003" pitchFamily="50" charset="0"/>
            </a:endParaRPr>
          </a:p>
          <a:p>
            <a:pPr marL="0" indent="0" algn="ctr">
              <a:buNone/>
            </a:pPr>
            <a:r>
              <a:rPr lang="en-GB" sz="8000" dirty="0">
                <a:solidFill>
                  <a:schemeClr val="bg1"/>
                </a:solidFill>
                <a:latin typeface="Letter-join No-Lead 1" panose="02000503000000020003" pitchFamily="50" charset="0"/>
              </a:rPr>
              <a:t>Children will read daily in a group during </a:t>
            </a:r>
            <a:r>
              <a:rPr lang="en-GB" sz="8000" b="1" dirty="0">
                <a:solidFill>
                  <a:schemeClr val="bg1"/>
                </a:solidFill>
                <a:latin typeface="Letter-join No-Lead 1" panose="02000503000000020003" pitchFamily="50" charset="0"/>
              </a:rPr>
              <a:t>Reciprocal Reading</a:t>
            </a:r>
            <a:r>
              <a:rPr lang="en-GB" sz="8000" dirty="0">
                <a:solidFill>
                  <a:schemeClr val="bg1"/>
                </a:solidFill>
                <a:latin typeface="Letter-join No-Lead 1" panose="02000503000000020003" pitchFamily="50" charset="0"/>
              </a:rPr>
              <a:t> sessions</a:t>
            </a:r>
            <a:r>
              <a:rPr lang="en-GB" sz="80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.</a:t>
            </a:r>
          </a:p>
          <a:p>
            <a:pPr marL="0" indent="0" algn="ctr">
              <a:buNone/>
            </a:pPr>
            <a:endParaRPr lang="en-GB" sz="8000" dirty="0">
              <a:solidFill>
                <a:schemeClr val="bg1"/>
              </a:solidFill>
              <a:latin typeface="Letter-join No-Lead 1" panose="02000503000000020003" pitchFamily="50" charset="0"/>
            </a:endParaRPr>
          </a:p>
          <a:p>
            <a:pPr marL="0" indent="0" algn="ctr">
              <a:buNone/>
            </a:pPr>
            <a:r>
              <a:rPr lang="en-GB" sz="80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Children </a:t>
            </a:r>
            <a:r>
              <a:rPr lang="en-GB" sz="8000" dirty="0">
                <a:solidFill>
                  <a:schemeClr val="bg1"/>
                </a:solidFill>
                <a:latin typeface="Letter-join No-Lead 1" panose="02000503000000020003" pitchFamily="50" charset="0"/>
              </a:rPr>
              <a:t>will be heard read </a:t>
            </a:r>
            <a:r>
              <a:rPr lang="en-GB" sz="8000" b="1" dirty="0">
                <a:solidFill>
                  <a:schemeClr val="bg1"/>
                </a:solidFill>
                <a:latin typeface="Letter-join No-Lead 1" panose="02000503000000020003" pitchFamily="50" charset="0"/>
              </a:rPr>
              <a:t>at least </a:t>
            </a:r>
            <a:r>
              <a:rPr lang="en-GB" sz="8000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twice throughout the week</a:t>
            </a:r>
            <a:r>
              <a:rPr lang="en-GB" sz="80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. </a:t>
            </a:r>
          </a:p>
          <a:p>
            <a:pPr marL="0" indent="0" algn="ctr">
              <a:buNone/>
            </a:pPr>
            <a:endParaRPr lang="en-GB" sz="8000" dirty="0">
              <a:solidFill>
                <a:schemeClr val="bg1"/>
              </a:solidFill>
              <a:latin typeface="Letter-join No-Lead 1" panose="02000503000000020003" pitchFamily="50" charset="0"/>
            </a:endParaRPr>
          </a:p>
          <a:p>
            <a:pPr marL="0" indent="0" algn="ctr">
              <a:buNone/>
            </a:pPr>
            <a:r>
              <a:rPr lang="en-GB" sz="80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Please </a:t>
            </a:r>
            <a:r>
              <a:rPr lang="en-GB" sz="8000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continue to read daily with your child </a:t>
            </a:r>
            <a:r>
              <a:rPr lang="en-GB" sz="80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and comment using the </a:t>
            </a:r>
            <a:r>
              <a:rPr lang="en-GB" sz="80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reading diary to be provided. </a:t>
            </a:r>
            <a:endParaRPr lang="en-GB" sz="8000" dirty="0" smtClean="0">
              <a:solidFill>
                <a:schemeClr val="bg1"/>
              </a:solidFill>
              <a:latin typeface="Letter-join No-Lead 1" panose="02000503000000020003" pitchFamily="50" charset="0"/>
            </a:endParaRPr>
          </a:p>
          <a:p>
            <a:pPr marL="0" indent="0" algn="ctr">
              <a:buNone/>
            </a:pPr>
            <a:endParaRPr lang="en-GB" sz="8000" dirty="0">
              <a:solidFill>
                <a:schemeClr val="bg1"/>
              </a:solidFill>
              <a:latin typeface="Letter-join No-Lead 1" panose="02000503000000020003" pitchFamily="50" charset="0"/>
            </a:endParaRPr>
          </a:p>
          <a:p>
            <a:pPr marL="0" indent="0" algn="ctr">
              <a:buNone/>
            </a:pPr>
            <a:r>
              <a:rPr lang="en-GB" sz="8000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Children may bring in a </a:t>
            </a:r>
            <a:r>
              <a:rPr lang="en-GB" sz="8000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book from home</a:t>
            </a:r>
            <a:r>
              <a:rPr lang="en-GB" sz="3700" dirty="0" smtClean="0">
                <a:solidFill>
                  <a:schemeClr val="bg1"/>
                </a:solidFill>
              </a:rPr>
              <a:t>.</a:t>
            </a:r>
          </a:p>
          <a:p>
            <a:pPr marL="0" indent="0" algn="ctr">
              <a:buNone/>
            </a:pPr>
            <a:endParaRPr lang="en-GB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en-GB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412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85"/>
    </mc:Choice>
    <mc:Fallback xmlns="">
      <p:transition spd="slow" advTm="19685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b="1" u="sng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PE</a:t>
            </a:r>
            <a:endParaRPr lang="en-GB" b="1" u="sng" dirty="0">
              <a:solidFill>
                <a:schemeClr val="bg1"/>
              </a:solidFill>
              <a:latin typeface="Letter-join No-Lead 1" panose="02000503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8863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Tuesday and Friday</a:t>
            </a:r>
            <a:r>
              <a:rPr lang="en-GB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– Mrs James </a:t>
            </a:r>
          </a:p>
          <a:p>
            <a:pPr marL="0" indent="0" algn="ctr">
              <a:buNone/>
            </a:pPr>
            <a:endParaRPr lang="en-GB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The Daily Mile </a:t>
            </a:r>
            <a:r>
              <a:rPr lang="en-GB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to promote healthy lifestyle and emotional well-being. </a:t>
            </a:r>
          </a:p>
          <a:p>
            <a:pPr marL="0" indent="0" algn="ctr">
              <a:buNone/>
            </a:pPr>
            <a:endParaRPr lang="en-GB" b="1" dirty="0" smtClean="0">
              <a:solidFill>
                <a:schemeClr val="bg1"/>
              </a:solidFill>
              <a:latin typeface="Letter-join No-Lead 1" panose="02000503000000020003" pitchFamily="50" charset="0"/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PE </a:t>
            </a:r>
            <a:r>
              <a:rPr lang="en-GB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kits to be worn to school </a:t>
            </a:r>
            <a:r>
              <a:rPr lang="en-GB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on a PE day please. Jogging bottoms and jumpers may be worn when the weather turns colder. </a:t>
            </a:r>
          </a:p>
        </p:txBody>
      </p:sp>
    </p:spTree>
    <p:extLst>
      <p:ext uri="{BB962C8B-B14F-4D97-AF65-F5344CB8AC3E}">
        <p14:creationId xmlns:p14="http://schemas.microsoft.com/office/powerpoint/2010/main" val="139469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44"/>
    </mc:Choice>
    <mc:Fallback xmlns="">
      <p:transition spd="slow" advTm="24544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u="sng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Spellings</a:t>
            </a:r>
            <a:endParaRPr lang="en-GB" sz="5400" b="1" u="sng" dirty="0">
              <a:solidFill>
                <a:schemeClr val="bg1"/>
              </a:solidFill>
              <a:latin typeface="Letter-join No-Lead 1" panose="02000503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Spellings will be uploaded on to the </a:t>
            </a:r>
            <a:r>
              <a:rPr lang="en-GB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Signposts document on a Friday </a:t>
            </a:r>
            <a:r>
              <a:rPr lang="en-GB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and </a:t>
            </a:r>
            <a:r>
              <a:rPr lang="en-GB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tested the following Thursday</a:t>
            </a:r>
            <a:r>
              <a:rPr lang="en-GB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.</a:t>
            </a:r>
          </a:p>
          <a:p>
            <a:pPr marL="0" indent="0" algn="ctr">
              <a:buNone/>
            </a:pPr>
            <a:endParaRPr lang="en-GB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en-GB" dirty="0" smtClean="0">
              <a:solidFill>
                <a:schemeClr val="bg1"/>
              </a:solidFill>
              <a:latin typeface="Letter-join No-Lead 1" panose="02000503000000020003" pitchFamily="50" charset="0"/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15 spellings will be set </a:t>
            </a:r>
            <a:r>
              <a:rPr lang="en-GB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which will follow spelling patterns </a:t>
            </a:r>
            <a:r>
              <a:rPr lang="en-GB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and </a:t>
            </a:r>
            <a:r>
              <a:rPr lang="en-GB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children </a:t>
            </a:r>
            <a:r>
              <a:rPr lang="en-GB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may learn 5, 10 or 15</a:t>
            </a:r>
            <a:r>
              <a:rPr lang="en-GB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7457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42"/>
    </mc:Choice>
    <mc:Fallback xmlns="">
      <p:transition spd="slow" advTm="14142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u="sng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Other Homework</a:t>
            </a:r>
            <a:endParaRPr lang="en-GB" sz="5400" b="1" u="sng" dirty="0">
              <a:solidFill>
                <a:schemeClr val="bg1"/>
              </a:solidFill>
              <a:latin typeface="Letter-join No-Lead 1" panose="02000503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Maths homework will be set Anton </a:t>
            </a:r>
            <a:r>
              <a:rPr lang="en-GB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weekly </a:t>
            </a:r>
            <a:r>
              <a:rPr lang="en-GB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on </a:t>
            </a:r>
            <a:r>
              <a:rPr lang="en-GB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a Friday.</a:t>
            </a:r>
          </a:p>
          <a:p>
            <a:pPr marL="0" indent="0" algn="ctr">
              <a:buNone/>
            </a:pPr>
            <a:endParaRPr lang="en-GB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When we get to the Spring term, children </a:t>
            </a:r>
            <a:r>
              <a:rPr lang="en-GB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are encouraged to play </a:t>
            </a:r>
            <a:r>
              <a:rPr lang="en-GB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Times Table </a:t>
            </a:r>
            <a:r>
              <a:rPr lang="en-GB" b="1" dirty="0" err="1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Rockstars</a:t>
            </a:r>
            <a:r>
              <a:rPr lang="en-GB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 for 15 minutes 3 times a week. Logins will be given out</a:t>
            </a:r>
            <a:r>
              <a:rPr lang="en-GB" dirty="0" smtClean="0">
                <a:solidFill>
                  <a:schemeClr val="bg1"/>
                </a:solidFill>
              </a:rPr>
              <a:t>. </a:t>
            </a:r>
          </a:p>
          <a:p>
            <a:pPr marL="0" indent="0" algn="ctr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RE</a:t>
            </a:r>
            <a:r>
              <a:rPr lang="en-GB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 – one piece at the end of every half term</a:t>
            </a:r>
            <a:r>
              <a:rPr lang="en-GB" dirty="0" smtClean="0">
                <a:solidFill>
                  <a:schemeClr val="bg1"/>
                </a:solidFill>
              </a:rPr>
              <a:t>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92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485"/>
    </mc:Choice>
    <mc:Fallback xmlns="">
      <p:transition spd="slow" advTm="32485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u="sng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Signposts</a:t>
            </a:r>
            <a:endParaRPr lang="en-GB" sz="4800" u="sng" dirty="0">
              <a:solidFill>
                <a:schemeClr val="bg1"/>
              </a:solidFill>
              <a:latin typeface="Letter-join No-Lead 1" panose="02000503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On a Friday, a </a:t>
            </a:r>
            <a:r>
              <a:rPr lang="en-GB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Signposts</a:t>
            </a:r>
            <a:r>
              <a:rPr lang="en-GB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 document will be uploaded to the website. This will give an </a:t>
            </a:r>
            <a:r>
              <a:rPr lang="en-GB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overview of our learning throughout the week plus the spellings and RE homework</a:t>
            </a:r>
            <a:r>
              <a:rPr lang="en-GB" b="1" dirty="0" smtClean="0">
                <a:solidFill>
                  <a:schemeClr val="bg1"/>
                </a:solidFill>
              </a:rPr>
              <a:t>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467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78"/>
    </mc:Choice>
    <mc:Fallback xmlns="">
      <p:transition spd="slow" advTm="15178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u="sng" dirty="0" smtClean="0">
                <a:solidFill>
                  <a:schemeClr val="bg1"/>
                </a:solidFill>
              </a:rPr>
              <a:t>Possible Enrichment Opportunities</a:t>
            </a:r>
            <a:endParaRPr lang="en-GB" b="1" u="sng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39615" y="1618783"/>
            <a:ext cx="843528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b="1" i="1" dirty="0" smtClean="0">
              <a:solidFill>
                <a:schemeClr val="bg1"/>
              </a:solidFill>
            </a:endParaRPr>
          </a:p>
          <a:p>
            <a:pPr algn="ctr"/>
            <a:endParaRPr lang="en-GB" sz="2800" b="1" i="1" dirty="0">
              <a:solidFill>
                <a:schemeClr val="bg1"/>
              </a:solidFill>
            </a:endParaRPr>
          </a:p>
          <a:p>
            <a:pPr algn="ctr"/>
            <a:r>
              <a:rPr lang="en-GB" sz="2800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Spring term – </a:t>
            </a:r>
            <a:r>
              <a:rPr lang="en-GB" sz="2800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Possible </a:t>
            </a:r>
            <a:r>
              <a:rPr lang="en-GB" sz="2800" i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trip </a:t>
            </a:r>
            <a:r>
              <a:rPr lang="en-GB" sz="2800" i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to The Gunpowder Mills linked to history, science and English topic. </a:t>
            </a:r>
            <a:endParaRPr lang="en-GB" sz="2800" b="1" i="1" dirty="0" smtClean="0">
              <a:solidFill>
                <a:schemeClr val="bg1"/>
              </a:solidFill>
              <a:latin typeface="Letter-join No-Lead 1" panose="02000503000000020003" pitchFamily="50" charset="0"/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dirty="0" smtClean="0">
              <a:solidFill>
                <a:schemeClr val="bg1"/>
              </a:solidFill>
            </a:endParaRPr>
          </a:p>
          <a:p>
            <a:pPr algn="ctr"/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623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09"/>
    </mc:Choice>
    <mc:Fallback xmlns="">
      <p:transition spd="slow" advTm="15809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Letter-join No-Lead 1" panose="02000503000000020003" pitchFamily="50" charset="0"/>
              </a:rPr>
              <a:t>As always if you have an questions or concerns then please catch us at the end of the day or make an appointment via the school office</a:t>
            </a:r>
          </a:p>
        </p:txBody>
      </p:sp>
    </p:spTree>
    <p:extLst>
      <p:ext uri="{BB962C8B-B14F-4D97-AF65-F5344CB8AC3E}">
        <p14:creationId xmlns:p14="http://schemas.microsoft.com/office/powerpoint/2010/main" val="17912657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6600" b="1" dirty="0" smtClean="0">
                <a:solidFill>
                  <a:schemeClr val="bg1"/>
                </a:solidFill>
                <a:latin typeface="Letter-join No-Lead 1" panose="02000503000000020003" pitchFamily="50" charset="0"/>
              </a:rPr>
              <a:t>Thank you for listening</a:t>
            </a:r>
            <a:r>
              <a:rPr lang="en-GB" sz="6600" b="1" dirty="0" smtClean="0">
                <a:solidFill>
                  <a:schemeClr val="bg1"/>
                </a:solidFill>
              </a:rPr>
              <a:t>!</a:t>
            </a:r>
          </a:p>
          <a:p>
            <a:pPr marL="0" indent="0" algn="ctr">
              <a:buNone/>
            </a:pPr>
            <a:endParaRPr lang="en-GB" sz="6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4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27"/>
    </mc:Choice>
    <mc:Fallback xmlns="">
      <p:transition spd="slow" advTm="6127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4319</TotalTime>
  <Words>463</Words>
  <Application>Microsoft Office PowerPoint</Application>
  <PresentationFormat>On-screen Show (4:3)</PresentationFormat>
  <Paragraphs>63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Letter-join No-Lead 1</vt:lpstr>
      <vt:lpstr>Office Theme</vt:lpstr>
      <vt:lpstr>Welcome to Year 2!</vt:lpstr>
      <vt:lpstr>Class Saint – St Oscar Romero</vt:lpstr>
      <vt:lpstr>Timetable </vt:lpstr>
      <vt:lpstr>Reading </vt:lpstr>
      <vt:lpstr>PE</vt:lpstr>
      <vt:lpstr>Spellings</vt:lpstr>
      <vt:lpstr>Other Homework</vt:lpstr>
      <vt:lpstr>Signposts</vt:lpstr>
      <vt:lpstr>Possible Enrichment Opportunities</vt:lpstr>
      <vt:lpstr>PowerPoint Presentation</vt:lpstr>
      <vt:lpstr>PowerPoint Presentation</vt:lpstr>
    </vt:vector>
  </TitlesOfParts>
  <Company>St Cross RC Junior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nso</dc:creator>
  <cp:lastModifiedBy>Nicola Hill</cp:lastModifiedBy>
  <cp:revision>58</cp:revision>
  <dcterms:created xsi:type="dcterms:W3CDTF">2017-09-07T10:50:16Z</dcterms:created>
  <dcterms:modified xsi:type="dcterms:W3CDTF">2026-09-10T15:57:39Z</dcterms:modified>
</cp:coreProperties>
</file>