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57" r:id="rId2"/>
    <p:sldId id="258" r:id="rId3"/>
    <p:sldId id="259" r:id="rId4"/>
    <p:sldId id="260" r:id="rId5"/>
    <p:sldId id="269" r:id="rId6"/>
    <p:sldId id="268" r:id="rId7"/>
    <p:sldId id="270" r:id="rId8"/>
    <p:sldId id="261" r:id="rId9"/>
    <p:sldId id="271" r:id="rId10"/>
    <p:sldId id="262" r:id="rId11"/>
    <p:sldId id="263" r:id="rId12"/>
    <p:sldId id="275" r:id="rId13"/>
    <p:sldId id="264" r:id="rId14"/>
    <p:sldId id="274" r:id="rId15"/>
    <p:sldId id="265" r:id="rId16"/>
    <p:sldId id="266" r:id="rId17"/>
    <p:sldId id="276" r:id="rId18"/>
    <p:sldId id="277" r:id="rId19"/>
    <p:sldId id="273" r:id="rId20"/>
    <p:sldId id="267" r:id="rId21"/>
  </p:sldIdLst>
  <p:sldSz cx="12192000" cy="6858000"/>
  <p:notesSz cx="7104063" cy="102346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413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8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2AE8154B-B3DB-47C1-881F-B908B4560D0B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407" y="4925407"/>
            <a:ext cx="5683250" cy="4029879"/>
          </a:xfrm>
          <a:prstGeom prst="rect">
            <a:avLst/>
          </a:prstGeom>
        </p:spPr>
        <p:txBody>
          <a:bodyPr vert="horz" lIns="99075" tIns="49538" rIns="99075" bIns="49538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992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A7B27764-BEA7-41AD-9BA7-21F83D4DDE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17505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90752">
              <a:defRPr/>
            </a:pPr>
            <a:fld id="{4637323D-938D-4A4A-B7E2-677E95FE6BA4}" type="slidenum">
              <a:rPr lang="en-GB">
                <a:solidFill>
                  <a:prstClr val="black"/>
                </a:solidFill>
                <a:latin typeface="Calibri" panose="020F0502020204030204"/>
              </a:rPr>
              <a:pPr defTabSz="990752">
                <a:defRPr/>
              </a:pPr>
              <a:t>6</a:t>
            </a:fld>
            <a:endParaRPr lang="en-GB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210583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90752">
              <a:defRPr/>
            </a:pPr>
            <a:fld id="{4637323D-938D-4A4A-B7E2-677E95FE6BA4}" type="slidenum">
              <a:rPr lang="en-GB">
                <a:solidFill>
                  <a:prstClr val="black"/>
                </a:solidFill>
                <a:latin typeface="Calibri" panose="020F0502020204030204"/>
              </a:rPr>
              <a:pPr defTabSz="990752">
                <a:defRPr/>
              </a:pPr>
              <a:t>7</a:t>
            </a:fld>
            <a:endParaRPr lang="en-GB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4394211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90752">
              <a:defRPr/>
            </a:pPr>
            <a:fld id="{4637323D-938D-4A4A-B7E2-677E95FE6BA4}" type="slidenum">
              <a:rPr lang="en-GB">
                <a:solidFill>
                  <a:prstClr val="black"/>
                </a:solidFill>
                <a:latin typeface="Calibri" panose="020F0502020204030204"/>
              </a:rPr>
              <a:pPr defTabSz="990752">
                <a:defRPr/>
              </a:pPr>
              <a:t>8</a:t>
            </a:fld>
            <a:endParaRPr lang="en-GB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6094580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509872" y="0"/>
            <a:ext cx="13243109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6081656" y="-21511"/>
            <a:ext cx="4905488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47" name="Rectangle 46"/>
          <p:cNvSpPr/>
          <p:nvPr/>
        </p:nvSpPr>
        <p:spPr>
          <a:xfrm>
            <a:off x="6198795" y="-21511"/>
            <a:ext cx="46736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311154" y="2708476"/>
            <a:ext cx="4417807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311154" y="4421081"/>
            <a:ext cx="4413071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318325" y="1516829"/>
            <a:ext cx="28448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5DA93C09-C615-499F-BF1E-AE3EF3B6447C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6201185" y="6088284"/>
            <a:ext cx="46736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071360" y="5719967"/>
            <a:ext cx="3775456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198795" y="5719967"/>
            <a:ext cx="858221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879872A1-5312-41D4-AC1C-6C3E309CB92E}" type="slidenum">
              <a:rPr lang="en-GB" smtClean="0"/>
              <a:t>‹#›</a:t>
            </a:fld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6201185" y="6088284"/>
            <a:ext cx="46736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260766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93C09-C615-499F-BF1E-AE3EF3B6447C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872A1-5312-41D4-AC1C-6C3E309CB9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1273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194" y="2900830"/>
            <a:ext cx="8849957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78194" y="4267201"/>
            <a:ext cx="8849956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93C09-C615-499F-BF1E-AE3EF3B6447C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872A1-5312-41D4-AC1C-6C3E309CB9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7569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93C09-C615-499F-BF1E-AE3EF3B6447C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872A1-5312-41D4-AC1C-6C3E309CB92E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389888" y="2313432"/>
            <a:ext cx="4559808" cy="34930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2313431"/>
            <a:ext cx="4559808" cy="34930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588036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82815" y="2316009"/>
            <a:ext cx="407619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88961" y="2974695"/>
            <a:ext cx="4559808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82450" y="2316010"/>
            <a:ext cx="4074289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536" y="2974695"/>
            <a:ext cx="4559808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93C09-C615-499F-BF1E-AE3EF3B6447C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872A1-5312-41D4-AC1C-6C3E309CB9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3108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93C09-C615-499F-BF1E-AE3EF3B6447C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872A1-5312-41D4-AC1C-6C3E309CB9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847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93C09-C615-499F-BF1E-AE3EF3B6447C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872A1-5312-41D4-AC1C-6C3E309CB9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2802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509872" y="0"/>
            <a:ext cx="13243109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6081656" y="-21511"/>
            <a:ext cx="4905488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57" name="Rectangle 56"/>
          <p:cNvSpPr/>
          <p:nvPr/>
        </p:nvSpPr>
        <p:spPr>
          <a:xfrm>
            <a:off x="6198795" y="-21510"/>
            <a:ext cx="46736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93C09-C615-499F-BF1E-AE3EF3B6447C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872A1-5312-41D4-AC1C-6C3E309CB92E}" type="slidenum">
              <a:rPr lang="en-GB" smtClean="0"/>
              <a:t>‹#›</a:t>
            </a:fld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1207429" y="601884"/>
            <a:ext cx="4749676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7859" y="856527"/>
            <a:ext cx="4120587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6201185" y="6088284"/>
            <a:ext cx="46736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88597" y="5724836"/>
            <a:ext cx="4658219" cy="365125"/>
          </a:xfrm>
        </p:spPr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19777" y="2657435"/>
            <a:ext cx="4406096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15456" y="4136994"/>
            <a:ext cx="4398379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68750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509872" y="0"/>
            <a:ext cx="13243109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6081656" y="-21511"/>
            <a:ext cx="4905488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01" name="Rectangle 100"/>
          <p:cNvSpPr/>
          <p:nvPr/>
        </p:nvSpPr>
        <p:spPr>
          <a:xfrm>
            <a:off x="6198795" y="-21510"/>
            <a:ext cx="46736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02" name="Rectangle 101"/>
          <p:cNvSpPr/>
          <p:nvPr/>
        </p:nvSpPr>
        <p:spPr>
          <a:xfrm>
            <a:off x="1207429" y="601884"/>
            <a:ext cx="4749676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05" name="Rectangle 104"/>
          <p:cNvSpPr/>
          <p:nvPr/>
        </p:nvSpPr>
        <p:spPr>
          <a:xfrm>
            <a:off x="6201185" y="6088284"/>
            <a:ext cx="46736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12565" y="2660904"/>
            <a:ext cx="4401312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0278" y="693795"/>
            <a:ext cx="4479497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12841" y="4133089"/>
            <a:ext cx="4400764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93C09-C615-499F-BF1E-AE3EF3B6447C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88597" y="5724836"/>
            <a:ext cx="4658219" cy="365125"/>
          </a:xfrm>
        </p:spPr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872A1-5312-41D4-AC1C-6C3E309CB9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4515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93C09-C615-499F-BF1E-AE3EF3B6447C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872A1-5312-41D4-AC1C-6C3E309CB9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4405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1030147"/>
            <a:ext cx="1979271" cy="4780344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4395" y="1030147"/>
            <a:ext cx="7231605" cy="47803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93C09-C615-499F-BF1E-AE3EF3B6447C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872A1-5312-41D4-AC1C-6C3E309CB9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722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1000">
              <a:srgbClr val="0070C0"/>
            </a:gs>
            <a:gs pos="62000">
              <a:srgbClr val="0070C0"/>
            </a:gs>
            <a:gs pos="100000">
              <a:srgbClr val="00B0F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406400" y="0"/>
            <a:ext cx="13243109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00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609600" y="333488"/>
            <a:ext cx="109728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70" name="Rectangle 69"/>
          <p:cNvSpPr/>
          <p:nvPr/>
        </p:nvSpPr>
        <p:spPr>
          <a:xfrm>
            <a:off x="6081656" y="-21511"/>
            <a:ext cx="4905488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71" name="Rectangle 70"/>
          <p:cNvSpPr/>
          <p:nvPr/>
        </p:nvSpPr>
        <p:spPr>
          <a:xfrm>
            <a:off x="6198795" y="-21510"/>
            <a:ext cx="46736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91320" y="1027664"/>
            <a:ext cx="9366325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91323" y="2323652"/>
            <a:ext cx="9036423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96517" y="22449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5DA93C09-C615-499F-BF1E-AE3EF3B6447C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188597" y="5852161"/>
            <a:ext cx="46695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198795" y="224492"/>
            <a:ext cx="177620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879872A1-5312-41D4-AC1C-6C3E309CB9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1397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7200" b="1" i="1" dirty="0"/>
              <a:t>Welcome!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3600" b="1" i="1" dirty="0" smtClean="0"/>
              <a:t/>
            </a:r>
            <a:br>
              <a:rPr lang="en-GB" sz="3600" b="1" i="1" dirty="0" smtClean="0"/>
            </a:br>
            <a:r>
              <a:rPr lang="en-GB" sz="3600" b="1" i="1" dirty="0" smtClean="0"/>
              <a:t>The </a:t>
            </a:r>
            <a:r>
              <a:rPr lang="en-GB" sz="3600" b="1" i="1" dirty="0"/>
              <a:t>Year 6 team:</a:t>
            </a:r>
          </a:p>
          <a:p>
            <a:pPr marL="0" indent="0" algn="ctr">
              <a:buNone/>
            </a:pPr>
            <a:r>
              <a:rPr lang="en-GB" sz="3600" dirty="0" smtClean="0"/>
              <a:t>Ms Daniels</a:t>
            </a:r>
            <a:endParaRPr lang="en-GB" sz="3600" dirty="0"/>
          </a:p>
          <a:p>
            <a:pPr marL="0" indent="0" algn="ctr">
              <a:buNone/>
            </a:pPr>
            <a:r>
              <a:rPr lang="en-GB" sz="3600" dirty="0"/>
              <a:t>Mrs </a:t>
            </a:r>
            <a:r>
              <a:rPr lang="en-GB" sz="3600" dirty="0" smtClean="0"/>
              <a:t>Kew</a:t>
            </a:r>
          </a:p>
          <a:p>
            <a:pPr marL="0" indent="0" algn="ctr">
              <a:buNone/>
            </a:pPr>
            <a:r>
              <a:rPr lang="en-GB" sz="3600" dirty="0" smtClean="0"/>
              <a:t>Mrs Bowen</a:t>
            </a:r>
            <a:r>
              <a:rPr lang="en-GB" sz="3600" dirty="0"/>
              <a:t/>
            </a:r>
            <a:br>
              <a:rPr lang="en-GB" sz="3600" dirty="0"/>
            </a:b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62637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991544" y="548680"/>
            <a:ext cx="8229600" cy="922114"/>
          </a:xfrm>
        </p:spPr>
        <p:txBody>
          <a:bodyPr>
            <a:noAutofit/>
          </a:bodyPr>
          <a:lstStyle/>
          <a:p>
            <a:r>
              <a:rPr lang="en-GB" sz="4400" b="1" dirty="0"/>
              <a:t>Year 6 subjects: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19536" y="1556792"/>
            <a:ext cx="8229600" cy="5040560"/>
          </a:xfrm>
        </p:spPr>
        <p:txBody>
          <a:bodyPr>
            <a:normAutofit/>
          </a:bodyPr>
          <a:lstStyle/>
          <a:p>
            <a:r>
              <a:rPr lang="en-US" altLang="en-US" sz="1800" dirty="0" smtClean="0"/>
              <a:t>English</a:t>
            </a:r>
          </a:p>
          <a:p>
            <a:r>
              <a:rPr lang="en-US" altLang="en-US" sz="1800" dirty="0" smtClean="0"/>
              <a:t>Reciprocal Reading</a:t>
            </a:r>
            <a:endParaRPr lang="en-US" altLang="en-US" sz="1800" dirty="0"/>
          </a:p>
          <a:p>
            <a:r>
              <a:rPr lang="en-US" altLang="en-US" sz="1800" dirty="0" err="1"/>
              <a:t>Maths</a:t>
            </a:r>
            <a:endParaRPr lang="en-US" altLang="en-US" sz="1800" dirty="0"/>
          </a:p>
          <a:p>
            <a:r>
              <a:rPr lang="en-US" altLang="en-US" sz="1800" dirty="0"/>
              <a:t>Science</a:t>
            </a:r>
          </a:p>
          <a:p>
            <a:r>
              <a:rPr lang="en-US" altLang="en-US" sz="1800" dirty="0"/>
              <a:t>RE </a:t>
            </a:r>
            <a:endParaRPr lang="en-US" altLang="en-US" sz="1800" b="1" dirty="0" smtClean="0"/>
          </a:p>
          <a:p>
            <a:r>
              <a:rPr lang="en-US" altLang="en-US" sz="1800" dirty="0" smtClean="0"/>
              <a:t>Music </a:t>
            </a:r>
          </a:p>
          <a:p>
            <a:r>
              <a:rPr lang="en-US" altLang="en-US" sz="1800" dirty="0" smtClean="0"/>
              <a:t>Computing</a:t>
            </a:r>
            <a:endParaRPr lang="en-US" altLang="en-US" sz="1800" dirty="0"/>
          </a:p>
          <a:p>
            <a:r>
              <a:rPr lang="en-US" altLang="en-US" sz="1800" dirty="0"/>
              <a:t>Geography</a:t>
            </a:r>
          </a:p>
          <a:p>
            <a:r>
              <a:rPr lang="en-US" altLang="en-US" sz="1800" dirty="0"/>
              <a:t>History</a:t>
            </a:r>
          </a:p>
          <a:p>
            <a:r>
              <a:rPr lang="en-US" altLang="en-US" sz="1800" dirty="0"/>
              <a:t>Art and DT </a:t>
            </a:r>
          </a:p>
          <a:p>
            <a:r>
              <a:rPr lang="en-US" altLang="en-US" sz="1800" dirty="0"/>
              <a:t>Music</a:t>
            </a:r>
          </a:p>
          <a:p>
            <a:r>
              <a:rPr lang="en-US" altLang="en-US" sz="1800" b="1" dirty="0"/>
              <a:t>PE </a:t>
            </a:r>
            <a:r>
              <a:rPr lang="en-US" altLang="en-US" sz="1800" b="1" dirty="0" smtClean="0"/>
              <a:t>(swimming Autumn 1)</a:t>
            </a:r>
          </a:p>
          <a:p>
            <a:r>
              <a:rPr lang="en-US" altLang="en-US" sz="1800" b="1" dirty="0" smtClean="0"/>
              <a:t>Forest School</a:t>
            </a:r>
            <a:endParaRPr lang="en-US" altLang="en-US" sz="1800" b="1" dirty="0"/>
          </a:p>
          <a:p>
            <a:r>
              <a:rPr lang="en-US" altLang="en-US" sz="1800" dirty="0"/>
              <a:t>Spanish</a:t>
            </a:r>
          </a:p>
          <a:p>
            <a:endParaRPr lang="en-US" altLang="en-US" sz="1800" dirty="0"/>
          </a:p>
        </p:txBody>
      </p:sp>
    </p:spTree>
    <p:extLst>
      <p:ext uri="{BB962C8B-B14F-4D97-AF65-F5344CB8AC3E}">
        <p14:creationId xmlns:p14="http://schemas.microsoft.com/office/powerpoint/2010/main" val="2374150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12078" y="1282838"/>
            <a:ext cx="4435152" cy="453435"/>
          </a:xfrm>
        </p:spPr>
        <p:txBody>
          <a:bodyPr>
            <a:noAutofit/>
          </a:bodyPr>
          <a:lstStyle/>
          <a:p>
            <a:pPr algn="ctr"/>
            <a:r>
              <a:rPr lang="en-GB" sz="3600" b="1" dirty="0" smtClean="0"/>
              <a:t>Pope Francis</a:t>
            </a:r>
            <a:endParaRPr lang="en-GB" sz="36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6020" y="1859384"/>
            <a:ext cx="2096139" cy="272391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4583301"/>
            <a:ext cx="6096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i="1" dirty="0" smtClean="0">
                <a:solidFill>
                  <a:srgbClr val="92D050"/>
                </a:solidFill>
              </a:rPr>
              <a:t>Feast day: </a:t>
            </a:r>
            <a:br>
              <a:rPr lang="en-GB" sz="3200" b="1" i="1" dirty="0" smtClean="0">
                <a:solidFill>
                  <a:srgbClr val="92D050"/>
                </a:solidFill>
              </a:rPr>
            </a:br>
            <a:r>
              <a:rPr lang="en-GB" sz="3200" dirty="0" smtClean="0"/>
              <a:t>23</a:t>
            </a:r>
            <a:r>
              <a:rPr lang="en-GB" sz="3200" baseline="30000" dirty="0" smtClean="0"/>
              <a:t>rd</a:t>
            </a:r>
            <a:r>
              <a:rPr lang="en-GB" sz="3200" dirty="0" smtClean="0"/>
              <a:t> September</a:t>
            </a:r>
          </a:p>
          <a:p>
            <a:pPr algn="ctr"/>
            <a:r>
              <a:rPr lang="en-GB" sz="3200" dirty="0" smtClean="0"/>
              <a:t>£1 per child</a:t>
            </a:r>
            <a:endParaRPr lang="en-GB" sz="3200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623750" y="960482"/>
            <a:ext cx="3180677" cy="78600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b="1" dirty="0" smtClean="0"/>
              <a:t>St. Padre </a:t>
            </a:r>
            <a:r>
              <a:rPr lang="en-GB" b="1" dirty="0" err="1" smtClean="0"/>
              <a:t>Pio</a:t>
            </a:r>
            <a:endParaRPr lang="en-GB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601097" y="5075743"/>
            <a:ext cx="6096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Strapline: ‘Let us always pray for one another.’</a:t>
            </a:r>
            <a:endParaRPr lang="en-GB" sz="3200" dirty="0"/>
          </a:p>
        </p:txBody>
      </p:sp>
      <p:pic>
        <p:nvPicPr>
          <p:cNvPr id="1026" name="Picture 2" descr="Pope Francis - Diocese of Saint Petersbur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0905" y="1746483"/>
            <a:ext cx="2151287" cy="3011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6154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1000">
              <a:srgbClr val="0070C0"/>
            </a:gs>
            <a:gs pos="62000">
              <a:srgbClr val="0070C0"/>
            </a:gs>
            <a:gs pos="100000">
              <a:srgbClr val="00B0F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3300" y="673101"/>
            <a:ext cx="9715500" cy="5410200"/>
          </a:xfrm>
          <a:noFill/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en-GB" sz="3200" b="1" i="1" dirty="0" smtClean="0">
                <a:solidFill>
                  <a:srgbClr val="92D050"/>
                </a:solidFill>
              </a:rPr>
              <a:t>Dates:</a:t>
            </a:r>
          </a:p>
          <a:p>
            <a:pPr marL="68580" indent="0">
              <a:buNone/>
            </a:pPr>
            <a:r>
              <a:rPr lang="en-GB" b="1" dirty="0" smtClean="0">
                <a:solidFill>
                  <a:srgbClr val="92D050"/>
                </a:solidFill>
              </a:rPr>
              <a:t/>
            </a:r>
            <a:br>
              <a:rPr lang="en-GB" b="1" dirty="0" smtClean="0">
                <a:solidFill>
                  <a:srgbClr val="92D050"/>
                </a:solidFill>
              </a:rPr>
            </a:br>
            <a:r>
              <a:rPr lang="en-GB" b="1" dirty="0" smtClean="0">
                <a:solidFill>
                  <a:srgbClr val="92D050"/>
                </a:solidFill>
              </a:rPr>
              <a:t>Virtual Viking Workshop: </a:t>
            </a:r>
            <a:r>
              <a:rPr lang="en-GB" b="1" dirty="0" smtClean="0"/>
              <a:t>TBC</a:t>
            </a:r>
          </a:p>
          <a:p>
            <a:pPr marL="68580" indent="0">
              <a:buNone/>
            </a:pPr>
            <a:endParaRPr lang="en-GB" dirty="0" smtClean="0"/>
          </a:p>
          <a:p>
            <a:pPr marL="68580" indent="0">
              <a:buNone/>
            </a:pPr>
            <a:r>
              <a:rPr lang="en-GB" b="1" dirty="0" smtClean="0">
                <a:solidFill>
                  <a:srgbClr val="92D050"/>
                </a:solidFill>
              </a:rPr>
              <a:t>SATS (KS2 tests): </a:t>
            </a:r>
          </a:p>
          <a:p>
            <a:pPr marL="68580" indent="0">
              <a:buNone/>
            </a:pPr>
            <a:r>
              <a:rPr lang="en-GB" dirty="0"/>
              <a:t>Monday, May 12th, to Thursday, May 15th</a:t>
            </a:r>
            <a:r>
              <a:rPr lang="en-GB" b="1" dirty="0" smtClean="0"/>
              <a:t/>
            </a:r>
            <a:br>
              <a:rPr lang="en-GB" b="1" dirty="0" smtClean="0"/>
            </a:br>
            <a:endParaRPr lang="en-GB" b="1" dirty="0" smtClean="0"/>
          </a:p>
          <a:p>
            <a:pPr marL="68580" indent="0">
              <a:buNone/>
            </a:pPr>
            <a:r>
              <a:rPr lang="en-GB" b="1" dirty="0" smtClean="0">
                <a:solidFill>
                  <a:schemeClr val="tx1"/>
                </a:solidFill>
              </a:rPr>
              <a:t>Shakespeare Workshop: TBC</a:t>
            </a:r>
            <a:br>
              <a:rPr lang="en-GB" b="1" dirty="0" smtClean="0">
                <a:solidFill>
                  <a:schemeClr val="tx1"/>
                </a:solidFill>
              </a:rPr>
            </a:br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 smtClean="0">
                <a:solidFill>
                  <a:srgbClr val="92D050"/>
                </a:solidFill>
              </a:rPr>
              <a:t>Year 6 Residential:</a:t>
            </a:r>
            <a:r>
              <a:rPr lang="en-GB" dirty="0" smtClean="0">
                <a:solidFill>
                  <a:srgbClr val="92D050"/>
                </a:solidFill>
              </a:rPr>
              <a:t> </a:t>
            </a:r>
          </a:p>
          <a:p>
            <a:pPr marL="68580" indent="0">
              <a:buNone/>
            </a:pPr>
            <a:r>
              <a:rPr lang="en-GB" b="1" dirty="0" smtClean="0">
                <a:solidFill>
                  <a:schemeClr val="tx1"/>
                </a:solidFill>
              </a:rPr>
              <a:t>Monday 2</a:t>
            </a:r>
            <a:r>
              <a:rPr lang="en-GB" b="1" baseline="30000" dirty="0" smtClean="0">
                <a:solidFill>
                  <a:schemeClr val="tx1"/>
                </a:solidFill>
              </a:rPr>
              <a:t>nd</a:t>
            </a:r>
            <a:r>
              <a:rPr lang="en-GB" b="1" dirty="0" smtClean="0">
                <a:solidFill>
                  <a:schemeClr val="tx1"/>
                </a:solidFill>
              </a:rPr>
              <a:t> to Friday 6</a:t>
            </a:r>
            <a:r>
              <a:rPr lang="en-GB" b="1" baseline="30000" dirty="0" smtClean="0">
                <a:solidFill>
                  <a:schemeClr val="tx1"/>
                </a:solidFill>
              </a:rPr>
              <a:t>th</a:t>
            </a:r>
            <a:r>
              <a:rPr lang="en-GB" b="1" dirty="0" smtClean="0">
                <a:solidFill>
                  <a:schemeClr val="tx1"/>
                </a:solidFill>
              </a:rPr>
              <a:t> June</a:t>
            </a:r>
            <a:r>
              <a:rPr lang="en-GB" b="1" dirty="0"/>
              <a:t/>
            </a:r>
            <a:br>
              <a:rPr lang="en-GB" b="1" dirty="0"/>
            </a:br>
            <a:r>
              <a:rPr lang="en-GB" b="1" dirty="0" smtClean="0"/>
              <a:t/>
            </a:r>
            <a:br>
              <a:rPr lang="en-GB" b="1" dirty="0" smtClean="0"/>
            </a:br>
            <a:endParaRPr lang="en-GB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92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1000">
              <a:srgbClr val="0070C0"/>
            </a:gs>
            <a:gs pos="62000">
              <a:srgbClr val="0070C0"/>
            </a:gs>
            <a:gs pos="100000">
              <a:srgbClr val="00B0F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1979" y="444843"/>
            <a:ext cx="10565026" cy="6413157"/>
          </a:xfrm>
          <a:noFill/>
        </p:spPr>
        <p:txBody>
          <a:bodyPr>
            <a:normAutofit fontScale="92500" lnSpcReduction="20000"/>
          </a:bodyPr>
          <a:lstStyle/>
          <a:p>
            <a:pPr marL="68580" indent="0">
              <a:buNone/>
            </a:pPr>
            <a:r>
              <a:rPr lang="en-GB" sz="2600" b="1" i="1" u="sng" dirty="0" smtClean="0">
                <a:solidFill>
                  <a:srgbClr val="92D050"/>
                </a:solidFill>
                <a:latin typeface="+mj-lt"/>
              </a:rPr>
              <a:t>Year 6 Expenses: </a:t>
            </a:r>
          </a:p>
          <a:p>
            <a:pPr marL="68580" indent="0">
              <a:buNone/>
            </a:pPr>
            <a:r>
              <a:rPr lang="en-GB" sz="2600" b="1" i="1" dirty="0" smtClean="0">
                <a:solidFill>
                  <a:srgbClr val="92D050"/>
                </a:solidFill>
                <a:latin typeface="+mj-lt"/>
              </a:rPr>
              <a:t/>
            </a:r>
            <a:br>
              <a:rPr lang="en-GB" sz="2600" b="1" i="1" dirty="0" smtClean="0">
                <a:solidFill>
                  <a:srgbClr val="92D050"/>
                </a:solidFill>
                <a:latin typeface="+mj-lt"/>
              </a:rPr>
            </a:br>
            <a:r>
              <a:rPr lang="en-GB" sz="2600" b="1" dirty="0">
                <a:solidFill>
                  <a:schemeClr val="tx1"/>
                </a:solidFill>
                <a:latin typeface="+mj-lt"/>
              </a:rPr>
              <a:t>CGP Homework Books: (£25 through school, £40 through Amazon)</a:t>
            </a:r>
            <a:r>
              <a:rPr lang="en-GB" sz="2600" dirty="0">
                <a:solidFill>
                  <a:schemeClr val="tx1"/>
                </a:solidFill>
                <a:latin typeface="+mj-lt"/>
              </a:rPr>
              <a:t/>
            </a:r>
            <a:br>
              <a:rPr lang="en-GB" sz="2600" dirty="0">
                <a:solidFill>
                  <a:schemeClr val="tx1"/>
                </a:solidFill>
                <a:latin typeface="+mj-lt"/>
              </a:rPr>
            </a:br>
            <a:r>
              <a:rPr lang="en-GB" sz="2600" i="1" dirty="0">
                <a:solidFill>
                  <a:schemeClr val="tx1"/>
                </a:solidFill>
                <a:latin typeface="+mj-lt"/>
              </a:rPr>
              <a:t>- Maths (Arithmetic and Reasoning) </a:t>
            </a:r>
            <a:br>
              <a:rPr lang="en-GB" sz="2600" i="1" dirty="0">
                <a:solidFill>
                  <a:schemeClr val="tx1"/>
                </a:solidFill>
                <a:latin typeface="+mj-lt"/>
              </a:rPr>
            </a:br>
            <a:r>
              <a:rPr lang="en-GB" sz="2600" i="1" dirty="0">
                <a:solidFill>
                  <a:schemeClr val="tx1"/>
                </a:solidFill>
                <a:latin typeface="+mj-lt"/>
              </a:rPr>
              <a:t>-Reading</a:t>
            </a:r>
            <a:br>
              <a:rPr lang="en-GB" sz="2600" i="1" dirty="0">
                <a:solidFill>
                  <a:schemeClr val="tx1"/>
                </a:solidFill>
                <a:latin typeface="+mj-lt"/>
              </a:rPr>
            </a:br>
            <a:r>
              <a:rPr lang="en-GB" sz="2600" i="1" dirty="0">
                <a:solidFill>
                  <a:schemeClr val="tx1"/>
                </a:solidFill>
                <a:latin typeface="+mj-lt"/>
              </a:rPr>
              <a:t>-SPAG </a:t>
            </a:r>
            <a:endParaRPr lang="en-GB" sz="2600" i="1" dirty="0" smtClean="0">
              <a:solidFill>
                <a:schemeClr val="tx1"/>
              </a:solidFill>
              <a:latin typeface="+mj-lt"/>
            </a:endParaRPr>
          </a:p>
          <a:p>
            <a:pPr marL="68580" indent="0">
              <a:buNone/>
            </a:pPr>
            <a:endParaRPr lang="en-GB" sz="2600" b="1" i="1" dirty="0" smtClean="0">
              <a:solidFill>
                <a:srgbClr val="92D050"/>
              </a:solidFill>
              <a:latin typeface="+mj-lt"/>
            </a:endParaRPr>
          </a:p>
          <a:p>
            <a:pPr marL="68580" indent="0">
              <a:buNone/>
            </a:pPr>
            <a:r>
              <a:rPr lang="en-GB" sz="2600" b="1" dirty="0" smtClean="0">
                <a:solidFill>
                  <a:srgbClr val="92D050"/>
                </a:solidFill>
                <a:latin typeface="+mj-lt"/>
              </a:rPr>
              <a:t>Virtual Viking Workshop: </a:t>
            </a:r>
            <a:r>
              <a:rPr lang="en-GB" sz="2600" b="1" dirty="0" smtClean="0">
                <a:latin typeface="+mj-lt"/>
              </a:rPr>
              <a:t>£10</a:t>
            </a:r>
            <a:br>
              <a:rPr lang="en-GB" sz="2600" b="1" dirty="0" smtClean="0">
                <a:latin typeface="+mj-lt"/>
              </a:rPr>
            </a:br>
            <a:endParaRPr lang="en-GB" sz="2600" b="1" dirty="0" smtClean="0">
              <a:latin typeface="+mj-lt"/>
            </a:endParaRPr>
          </a:p>
          <a:p>
            <a:pPr marL="68580" indent="0">
              <a:buNone/>
            </a:pPr>
            <a:r>
              <a:rPr lang="en-GB" sz="2600" b="1" dirty="0" smtClean="0">
                <a:solidFill>
                  <a:srgbClr val="92D050"/>
                </a:solidFill>
                <a:latin typeface="+mj-lt"/>
              </a:rPr>
              <a:t>Shakespeare Workshop: </a:t>
            </a:r>
            <a:r>
              <a:rPr lang="en-GB" sz="2600" b="1" dirty="0" smtClean="0">
                <a:solidFill>
                  <a:schemeClr val="tx1"/>
                </a:solidFill>
                <a:latin typeface="+mj-lt"/>
              </a:rPr>
              <a:t>Spring 2023, Approx. £5-10</a:t>
            </a:r>
            <a:r>
              <a:rPr lang="en-GB" sz="2600" b="1" dirty="0" smtClean="0">
                <a:latin typeface="+mj-lt"/>
              </a:rPr>
              <a:t/>
            </a:r>
            <a:br>
              <a:rPr lang="en-GB" sz="2600" b="1" dirty="0" smtClean="0">
                <a:latin typeface="+mj-lt"/>
              </a:rPr>
            </a:br>
            <a:endParaRPr lang="en-GB" sz="2600" b="1" dirty="0" smtClean="0">
              <a:latin typeface="+mj-lt"/>
            </a:endParaRPr>
          </a:p>
          <a:p>
            <a:pPr marL="68580" indent="0">
              <a:buNone/>
            </a:pPr>
            <a:r>
              <a:rPr lang="en-GB" sz="2600" b="1" dirty="0" smtClean="0">
                <a:solidFill>
                  <a:srgbClr val="92D050"/>
                </a:solidFill>
                <a:latin typeface="+mj-lt"/>
              </a:rPr>
              <a:t>Leavers Hoodies and Books: </a:t>
            </a:r>
            <a:r>
              <a:rPr lang="en-GB" sz="2600" b="1" dirty="0" smtClean="0">
                <a:latin typeface="+mj-lt"/>
              </a:rPr>
              <a:t>Approximately £30</a:t>
            </a:r>
          </a:p>
          <a:p>
            <a:pPr marL="68580" indent="0">
              <a:buNone/>
            </a:pPr>
            <a:endParaRPr lang="en-GB" sz="2600" b="1" dirty="0">
              <a:latin typeface="+mj-lt"/>
            </a:endParaRPr>
          </a:p>
          <a:p>
            <a:pPr marL="68580" indent="0">
              <a:buNone/>
            </a:pPr>
            <a:r>
              <a:rPr lang="en-GB" sz="2600" b="1" dirty="0" smtClean="0">
                <a:solidFill>
                  <a:schemeClr val="accent1"/>
                </a:solidFill>
                <a:latin typeface="+mj-lt"/>
              </a:rPr>
              <a:t>Residential: </a:t>
            </a:r>
            <a:r>
              <a:rPr lang="en-GB" sz="2600" b="1" dirty="0" smtClean="0">
                <a:solidFill>
                  <a:schemeClr val="tx1"/>
                </a:solidFill>
                <a:latin typeface="+mj-lt"/>
              </a:rPr>
              <a:t>£557</a:t>
            </a:r>
            <a:endParaRPr lang="en-GB" sz="2600" b="1" dirty="0">
              <a:solidFill>
                <a:schemeClr val="tx1"/>
              </a:solidFill>
              <a:latin typeface="+mj-lt"/>
            </a:endParaRPr>
          </a:p>
          <a:p>
            <a:pPr marL="68580" indent="0">
              <a:buNone/>
            </a:pPr>
            <a:r>
              <a:rPr lang="en-GB" sz="2600" dirty="0" smtClean="0">
                <a:solidFill>
                  <a:srgbClr val="92D050"/>
                </a:solidFill>
                <a:latin typeface="+mj-lt"/>
              </a:rPr>
              <a:t/>
            </a:r>
            <a:br>
              <a:rPr lang="en-GB" sz="2600" dirty="0" smtClean="0">
                <a:solidFill>
                  <a:srgbClr val="92D050"/>
                </a:solidFill>
                <a:latin typeface="+mj-lt"/>
              </a:rPr>
            </a:br>
            <a:r>
              <a:rPr lang="en-GB" sz="2600" dirty="0" smtClean="0">
                <a:solidFill>
                  <a:srgbClr val="92D050"/>
                </a:solidFill>
                <a:latin typeface="+mj-lt"/>
              </a:rPr>
              <a:t/>
            </a:r>
            <a:br>
              <a:rPr lang="en-GB" sz="2600" dirty="0" smtClean="0">
                <a:solidFill>
                  <a:srgbClr val="92D050"/>
                </a:solidFill>
                <a:latin typeface="+mj-lt"/>
              </a:rPr>
            </a:br>
            <a:r>
              <a:rPr lang="en-GB" sz="2600" dirty="0" smtClean="0">
                <a:solidFill>
                  <a:srgbClr val="92D050"/>
                </a:solidFill>
                <a:latin typeface="+mj-lt"/>
              </a:rPr>
              <a:t/>
            </a:r>
            <a:br>
              <a:rPr lang="en-GB" sz="2600" dirty="0" smtClean="0">
                <a:solidFill>
                  <a:srgbClr val="92D050"/>
                </a:solidFill>
                <a:latin typeface="+mj-lt"/>
              </a:rPr>
            </a:br>
            <a:r>
              <a:rPr lang="en-GB" b="1" dirty="0" smtClean="0"/>
              <a:t/>
            </a:r>
            <a:br>
              <a:rPr lang="en-GB" b="1" dirty="0" smtClean="0"/>
            </a:br>
            <a:endParaRPr lang="en-GB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5957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26323" y="764704"/>
            <a:ext cx="7024744" cy="494928"/>
          </a:xfrm>
        </p:spPr>
        <p:txBody>
          <a:bodyPr>
            <a:normAutofit fontScale="90000"/>
          </a:bodyPr>
          <a:lstStyle/>
          <a:p>
            <a:r>
              <a:rPr lang="en-GB" b="1" dirty="0" smtClean="0"/>
              <a:t>The Year 6 Curriculum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0542" y="1259632"/>
            <a:ext cx="8207706" cy="5121696"/>
          </a:xfrm>
        </p:spPr>
        <p:txBody>
          <a:bodyPr>
            <a:noAutofit/>
          </a:bodyPr>
          <a:lstStyle/>
          <a:p>
            <a:pPr marL="68580" indent="0">
              <a:buNone/>
            </a:pPr>
            <a:r>
              <a:rPr lang="en-GB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Some links across the curriculum for Autumn: </a:t>
            </a:r>
            <a:r>
              <a:rPr lang="en-GB" sz="1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1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1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b="1" i="1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English: </a:t>
            </a:r>
            <a:r>
              <a:rPr lang="en-GB" sz="1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1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b="1" dirty="0" smtClean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Guides </a:t>
            </a:r>
            <a:r>
              <a:rPr lang="en-GB" sz="1800" b="1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en-GB" sz="1800" b="1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180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 Guide to Keeping Your Body Healthy </a:t>
            </a:r>
            <a:r>
              <a:rPr lang="en-GB" sz="1800" dirty="0">
                <a:solidFill>
                  <a:srgbClr val="00B05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</a:t>
            </a:r>
            <a:r>
              <a:rPr lang="en-GB" sz="18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en-GB" sz="18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1800" b="1" i="1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Science – Animals Including Humans</a:t>
            </a:r>
            <a:r>
              <a:rPr lang="en-GB" sz="1800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800" dirty="0" smtClean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en-GB" sz="1800" dirty="0" smtClean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1800" dirty="0" smtClean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en-GB" sz="1800" dirty="0" smtClean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180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‘Wisp’ by </a:t>
            </a:r>
            <a:r>
              <a:rPr lang="en-GB" sz="1800" dirty="0" err="1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Zana</a:t>
            </a:r>
            <a:r>
              <a:rPr lang="en-GB" sz="180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Frallion</a:t>
            </a:r>
            <a:r>
              <a:rPr lang="en-GB" sz="180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and Grahame Baker-Smith</a:t>
            </a:r>
            <a:br>
              <a:rPr lang="en-GB" sz="180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180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‘The Tear Thief’ by Carol Ann Duffy </a:t>
            </a:r>
            <a:r>
              <a:rPr lang="en-GB" sz="1800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</a:t>
            </a:r>
            <a:r>
              <a:rPr lang="en-GB" sz="1800" dirty="0">
                <a:solidFill>
                  <a:srgbClr val="00B05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* </a:t>
            </a:r>
            <a:br>
              <a:rPr lang="en-GB" sz="1800" dirty="0">
                <a:solidFill>
                  <a:srgbClr val="00B05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1800" b="1" i="1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PSHE – Celebrating </a:t>
            </a:r>
            <a:r>
              <a:rPr lang="en-GB" sz="1800" b="1" i="1" dirty="0" smtClean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differences</a:t>
            </a:r>
          </a:p>
          <a:p>
            <a:pPr marL="68580" indent="0">
              <a:buNone/>
            </a:pPr>
            <a:endParaRPr lang="en-GB" sz="1800" b="1" i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8580" indent="0">
              <a:buNone/>
            </a:pPr>
            <a:r>
              <a:rPr lang="en-GB" sz="1800" b="1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Biographies </a:t>
            </a:r>
            <a:r>
              <a:rPr lang="en-GB" sz="180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en-GB" sz="180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180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Cleopatra</a:t>
            </a:r>
            <a:r>
              <a:rPr lang="en-GB" sz="18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en-GB" sz="18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1800" b="1" i="1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Geography – Modern Egypt</a:t>
            </a:r>
            <a:r>
              <a:rPr lang="en-GB" sz="1800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800" dirty="0" smtClean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en-GB" sz="1800" dirty="0" smtClean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1800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en-GB" sz="1800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1800" b="1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Legend of </a:t>
            </a:r>
            <a:r>
              <a:rPr lang="en-GB" sz="1800" b="1" dirty="0" err="1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Hapi</a:t>
            </a:r>
            <a:r>
              <a:rPr lang="en-GB" sz="1800" b="1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– Inundation of the River Nile </a:t>
            </a:r>
          </a:p>
          <a:p>
            <a:pPr marL="68580" indent="0">
              <a:buNone/>
            </a:pPr>
            <a:r>
              <a:rPr lang="en-GB" sz="1800" b="1" i="1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Geography – Modern Egypt</a:t>
            </a:r>
          </a:p>
          <a:p>
            <a:pPr marL="68580" indent="0" algn="ctr">
              <a:buNone/>
            </a:pPr>
            <a:endParaRPr lang="en-GB" sz="14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2728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26323" y="764704"/>
            <a:ext cx="7024744" cy="494928"/>
          </a:xfrm>
        </p:spPr>
        <p:txBody>
          <a:bodyPr>
            <a:normAutofit fontScale="90000"/>
          </a:bodyPr>
          <a:lstStyle/>
          <a:p>
            <a:r>
              <a:rPr lang="en-GB" b="1" dirty="0" smtClean="0"/>
              <a:t>The Year 6 Curriculum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6413" y="1241070"/>
            <a:ext cx="8551835" cy="5121696"/>
          </a:xfrm>
        </p:spPr>
        <p:txBody>
          <a:bodyPr>
            <a:noAutofit/>
          </a:bodyPr>
          <a:lstStyle/>
          <a:p>
            <a:pPr marL="68580" indent="0">
              <a:buNone/>
            </a:pPr>
            <a:r>
              <a:rPr lang="en-GB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Some links across the curriculum for Autumn: </a:t>
            </a:r>
            <a:r>
              <a:rPr lang="en-GB" sz="1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1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1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b="1" i="1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Science: </a:t>
            </a:r>
            <a:r>
              <a:rPr lang="en-GB" sz="1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1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b="1" dirty="0" smtClean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Animals Including Humans</a:t>
            </a:r>
            <a:br>
              <a:rPr lang="en-GB" sz="1800" b="1" dirty="0" smtClean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1800" b="1" i="1" dirty="0" smtClean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-Healthy Living Guides</a:t>
            </a:r>
            <a:r>
              <a:rPr lang="en-GB" sz="1800" dirty="0" smtClean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en-GB" sz="1800" dirty="0" smtClean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1800" dirty="0" smtClean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en-GB" sz="1800" dirty="0" smtClean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1800" b="1" i="1" u="sng" dirty="0" smtClean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Computing: </a:t>
            </a:r>
            <a:r>
              <a:rPr lang="en-GB" sz="1800" dirty="0" smtClean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en-GB" sz="1800" dirty="0" smtClean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1800" b="1" dirty="0" smtClean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3D Modelling</a:t>
            </a:r>
            <a:r>
              <a:rPr lang="en-GB" sz="1800" dirty="0" smtClean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en-GB" sz="1800" dirty="0" smtClean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1800" b="1" i="1" dirty="0" smtClean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-Geography – Modern Egypt </a:t>
            </a:r>
          </a:p>
          <a:p>
            <a:pPr marL="68580" indent="0">
              <a:buNone/>
            </a:pPr>
            <a:endParaRPr lang="en-GB" sz="1800" b="1" i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8580" indent="0">
              <a:buNone/>
            </a:pPr>
            <a:r>
              <a:rPr lang="en-GB" sz="1800" b="1" i="1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Art: </a:t>
            </a:r>
            <a:r>
              <a:rPr lang="en-GB" sz="1800" b="1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1800" b="1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b="1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Textiles</a:t>
            </a:r>
            <a:br>
              <a:rPr lang="en-GB" sz="1800" b="1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b="1" i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-History – Press prints of Viking knots </a:t>
            </a:r>
          </a:p>
          <a:p>
            <a:pPr marL="68580" indent="0">
              <a:buNone/>
            </a:pPr>
            <a:r>
              <a:rPr lang="en-GB" sz="1800" b="1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1800" b="1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b="1" i="1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Art: </a:t>
            </a:r>
            <a:r>
              <a:rPr lang="en-GB" sz="1800" b="1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1800" b="1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b="1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3D clay</a:t>
            </a:r>
            <a:r>
              <a:rPr lang="en-GB" sz="1800" b="1" i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1800" b="1" i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b="1" i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-Geography – Modern Egypt </a:t>
            </a:r>
            <a:endParaRPr lang="en-GB" sz="1400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558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5796" y="735207"/>
            <a:ext cx="6140409" cy="523322"/>
          </a:xfrm>
        </p:spPr>
        <p:txBody>
          <a:bodyPr>
            <a:normAutofit fontScale="90000"/>
          </a:bodyPr>
          <a:lstStyle/>
          <a:p>
            <a:r>
              <a:rPr lang="en-GB" b="1" dirty="0" smtClean="0"/>
              <a:t>Year 6 Autumn  Texts </a:t>
            </a:r>
            <a:endParaRPr lang="en-GB" b="1" dirty="0"/>
          </a:p>
        </p:txBody>
      </p:sp>
      <p:pic>
        <p:nvPicPr>
          <p:cNvPr id="6" name="Picture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1780" y="1508371"/>
            <a:ext cx="1543767" cy="2134185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7443" y="1517615"/>
            <a:ext cx="1710918" cy="2134185"/>
          </a:xfrm>
          <a:prstGeom prst="rect">
            <a:avLst/>
          </a:prstGeom>
          <a:noFill/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90392" y="3755923"/>
            <a:ext cx="2238765" cy="2718500"/>
          </a:xfrm>
          <a:prstGeom prst="rect">
            <a:avLst/>
          </a:prstGeom>
        </p:spPr>
      </p:pic>
      <p:pic>
        <p:nvPicPr>
          <p:cNvPr id="9" name="Picture 8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3562" y="3755923"/>
            <a:ext cx="2043985" cy="27185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57443" y="3755922"/>
            <a:ext cx="1927331" cy="2691317"/>
          </a:xfrm>
          <a:prstGeom prst="rect">
            <a:avLst/>
          </a:prstGeom>
        </p:spPr>
      </p:pic>
      <p:pic>
        <p:nvPicPr>
          <p:cNvPr id="1026" name="Picture 2" descr="My Baba's Garden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5840" y="1587126"/>
            <a:ext cx="1967868" cy="1976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2263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0932" y="294967"/>
            <a:ext cx="9880190" cy="6346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506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186426" y="337443"/>
            <a:ext cx="8229600" cy="922114"/>
          </a:xfrm>
        </p:spPr>
        <p:txBody>
          <a:bodyPr>
            <a:noAutofit/>
          </a:bodyPr>
          <a:lstStyle/>
          <a:p>
            <a:pPr algn="ctr"/>
            <a:r>
              <a:rPr lang="en-GB" sz="4400" b="1" dirty="0"/>
              <a:t>Homework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97650" y="2047345"/>
            <a:ext cx="8229600" cy="4929411"/>
          </a:xfrm>
        </p:spPr>
        <p:txBody>
          <a:bodyPr>
            <a:normAutofit/>
          </a:bodyPr>
          <a:lstStyle/>
          <a:p>
            <a:pPr marL="68580" indent="0" algn="ctr">
              <a:buNone/>
            </a:pPr>
            <a:r>
              <a:rPr lang="en-US" altLang="en-US" sz="2800" b="1" i="1" dirty="0">
                <a:solidFill>
                  <a:srgbClr val="92D050"/>
                </a:solidFill>
              </a:rPr>
              <a:t>Daily:</a:t>
            </a:r>
          </a:p>
          <a:p>
            <a:pPr marL="68580" indent="0" algn="ctr">
              <a:buNone/>
            </a:pPr>
            <a:r>
              <a:rPr lang="en-US" altLang="en-US" sz="1800" b="1" u="sng" dirty="0">
                <a:solidFill>
                  <a:schemeClr val="tx1"/>
                </a:solidFill>
              </a:rPr>
              <a:t>Reading</a:t>
            </a:r>
            <a:r>
              <a:rPr lang="en-US" altLang="en-US" sz="1800" dirty="0">
                <a:solidFill>
                  <a:schemeClr val="tx1"/>
                </a:solidFill>
              </a:rPr>
              <a:t/>
            </a:r>
            <a:br>
              <a:rPr lang="en-US" altLang="en-US" sz="1800" dirty="0">
                <a:solidFill>
                  <a:schemeClr val="tx1"/>
                </a:solidFill>
              </a:rPr>
            </a:br>
            <a:r>
              <a:rPr lang="en-US" altLang="en-US" sz="1800" dirty="0">
                <a:solidFill>
                  <a:schemeClr val="tx1"/>
                </a:solidFill>
              </a:rPr>
              <a:t>It is expected that children engage in reading for at least </a:t>
            </a:r>
            <a:r>
              <a:rPr lang="en-US" altLang="en-US" sz="1800" dirty="0" smtClean="0">
                <a:solidFill>
                  <a:schemeClr val="tx1"/>
                </a:solidFill>
              </a:rPr>
              <a:t>15-20 </a:t>
            </a:r>
            <a:r>
              <a:rPr lang="en-US" altLang="en-US" sz="1800" dirty="0">
                <a:solidFill>
                  <a:schemeClr val="tx1"/>
                </a:solidFill>
              </a:rPr>
              <a:t>minutes every night. </a:t>
            </a:r>
          </a:p>
          <a:p>
            <a:pPr marL="68580" indent="0" algn="ctr">
              <a:buNone/>
            </a:pPr>
            <a:r>
              <a:rPr lang="en-US" altLang="en-US" sz="1800" dirty="0">
                <a:solidFill>
                  <a:schemeClr val="tx1"/>
                </a:solidFill>
              </a:rPr>
              <a:t>Please </a:t>
            </a:r>
            <a:r>
              <a:rPr lang="en-US" altLang="en-US" sz="1800" dirty="0" smtClean="0">
                <a:solidFill>
                  <a:schemeClr val="tx1"/>
                </a:solidFill>
              </a:rPr>
              <a:t>update </a:t>
            </a:r>
            <a:r>
              <a:rPr lang="en-US" altLang="en-US" sz="1800" dirty="0" err="1" smtClean="0">
                <a:solidFill>
                  <a:schemeClr val="tx1"/>
                </a:solidFill>
              </a:rPr>
              <a:t>BoomReader</a:t>
            </a:r>
            <a:r>
              <a:rPr lang="en-US" altLang="en-US" sz="1800" dirty="0" smtClean="0">
                <a:solidFill>
                  <a:schemeClr val="tx1"/>
                </a:solidFill>
              </a:rPr>
              <a:t> daily- it will be </a:t>
            </a:r>
            <a:r>
              <a:rPr lang="en-US" altLang="en-US" sz="1800" dirty="0">
                <a:solidFill>
                  <a:schemeClr val="tx1"/>
                </a:solidFill>
              </a:rPr>
              <a:t>checked everyday. </a:t>
            </a:r>
            <a:endParaRPr lang="en-US" altLang="en-US" sz="1800" dirty="0" smtClean="0">
              <a:solidFill>
                <a:schemeClr val="tx1"/>
              </a:solidFill>
            </a:endParaRPr>
          </a:p>
          <a:p>
            <a:pPr marL="68580" indent="0" algn="ctr">
              <a:buNone/>
            </a:pPr>
            <a:endParaRPr lang="en-US" altLang="en-US" sz="1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68580" indent="0" algn="ctr">
              <a:buNone/>
            </a:pPr>
            <a:r>
              <a:rPr lang="en-US" altLang="en-US" sz="1800" b="1" u="sng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BoomReader</a:t>
            </a:r>
            <a:r>
              <a:rPr lang="en-US" altLang="en-US" sz="1800" dirty="0" smtClean="0">
                <a:solidFill>
                  <a:schemeClr val="tx1"/>
                </a:solidFill>
              </a:rPr>
              <a:t/>
            </a:r>
            <a:br>
              <a:rPr lang="en-US" altLang="en-US" sz="1800" dirty="0" smtClean="0">
                <a:solidFill>
                  <a:schemeClr val="tx1"/>
                </a:solidFill>
              </a:rPr>
            </a:br>
            <a:r>
              <a:rPr lang="en-US" altLang="en-US" sz="1800" dirty="0" smtClean="0">
                <a:solidFill>
                  <a:schemeClr val="tx1"/>
                </a:solidFill>
              </a:rPr>
              <a:t>Please update your child’s reading via the app, which I am then able to access from school. </a:t>
            </a:r>
            <a:br>
              <a:rPr lang="en-US" altLang="en-US" sz="1800" dirty="0" smtClean="0">
                <a:solidFill>
                  <a:schemeClr val="tx1"/>
                </a:solidFill>
              </a:rPr>
            </a:br>
            <a:endParaRPr lang="en-US" altLang="en-US" sz="1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68580" indent="0" algn="ctr">
              <a:buNone/>
            </a:pPr>
            <a:r>
              <a:rPr lang="en-US" altLang="en-US" sz="1800" b="1" u="sng" dirty="0" err="1">
                <a:solidFill>
                  <a:schemeClr val="tx1"/>
                </a:solidFill>
              </a:rPr>
              <a:t>Maths</a:t>
            </a:r>
            <a:r>
              <a:rPr lang="en-US" altLang="en-US" sz="1800" b="1" u="sng" dirty="0">
                <a:solidFill>
                  <a:schemeClr val="tx1"/>
                </a:solidFill>
              </a:rPr>
              <a:t>: </a:t>
            </a:r>
            <a:r>
              <a:rPr lang="en-US" altLang="en-US" sz="1800" b="1" u="sng" dirty="0" err="1">
                <a:solidFill>
                  <a:schemeClr val="tx1"/>
                </a:solidFill>
              </a:rPr>
              <a:t>TimesTable</a:t>
            </a:r>
            <a:r>
              <a:rPr lang="en-US" altLang="en-US" sz="1800" b="1" u="sng" dirty="0">
                <a:solidFill>
                  <a:schemeClr val="tx1"/>
                </a:solidFill>
              </a:rPr>
              <a:t> </a:t>
            </a:r>
            <a:r>
              <a:rPr lang="en-US" altLang="en-US" sz="1800" b="1" u="sng" dirty="0" err="1">
                <a:solidFill>
                  <a:schemeClr val="tx1"/>
                </a:solidFill>
              </a:rPr>
              <a:t>Rockstars</a:t>
            </a:r>
            <a:r>
              <a:rPr lang="en-US" altLang="en-US" sz="1800" dirty="0">
                <a:solidFill>
                  <a:schemeClr val="tx1"/>
                </a:solidFill>
              </a:rPr>
              <a:t/>
            </a:r>
            <a:br>
              <a:rPr lang="en-US" altLang="en-US" sz="1800" dirty="0">
                <a:solidFill>
                  <a:schemeClr val="tx1"/>
                </a:solidFill>
              </a:rPr>
            </a:br>
            <a:r>
              <a:rPr lang="en-US" altLang="en-US" sz="1800" dirty="0">
                <a:solidFill>
                  <a:schemeClr val="tx1"/>
                </a:solidFill>
              </a:rPr>
              <a:t>Children MUST know times tables at speed-</a:t>
            </a:r>
            <a:r>
              <a:rPr lang="en-GB" altLang="en-US" sz="1800" dirty="0">
                <a:solidFill>
                  <a:schemeClr val="tx1"/>
                </a:solidFill>
              </a:rPr>
              <a:t>instant recall of these facts is vital. </a:t>
            </a:r>
          </a:p>
          <a:p>
            <a:pPr marL="68580" indent="0" algn="ctr">
              <a:buNone/>
            </a:pPr>
            <a:r>
              <a:rPr lang="en-GB" altLang="en-US" sz="1800" dirty="0">
                <a:solidFill>
                  <a:schemeClr val="tx1"/>
                </a:solidFill>
              </a:rPr>
              <a:t>500 calculations per week</a:t>
            </a:r>
          </a:p>
          <a:p>
            <a:pPr marL="68580" indent="0">
              <a:buNone/>
            </a:pPr>
            <a:endParaRPr lang="en-US" altLang="en-US" sz="1800" dirty="0"/>
          </a:p>
          <a:p>
            <a:endParaRPr lang="en-US" altLang="en-US" sz="1800" dirty="0"/>
          </a:p>
        </p:txBody>
      </p:sp>
      <p:sp>
        <p:nvSpPr>
          <p:cNvPr id="6" name="TextBox 5"/>
          <p:cNvSpPr txBox="1"/>
          <p:nvPr/>
        </p:nvSpPr>
        <p:spPr>
          <a:xfrm>
            <a:off x="2582743" y="1191786"/>
            <a:ext cx="7259414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 smtClean="0"/>
              <a:t>Update: </a:t>
            </a:r>
            <a:br>
              <a:rPr lang="en-GB" sz="1600" b="1" dirty="0" smtClean="0"/>
            </a:br>
            <a:r>
              <a:rPr lang="en-GB" sz="1600" b="1" dirty="0" smtClean="0"/>
              <a:t>Homework</a:t>
            </a:r>
            <a:r>
              <a:rPr lang="en-GB" sz="1600" dirty="0" smtClean="0"/>
              <a:t> set on a </a:t>
            </a:r>
            <a:r>
              <a:rPr lang="en-GB" sz="1600" b="1" dirty="0" smtClean="0"/>
              <a:t>Friday</a:t>
            </a:r>
            <a:r>
              <a:rPr lang="en-GB" sz="1600" dirty="0" smtClean="0"/>
              <a:t>, due the following </a:t>
            </a:r>
            <a:r>
              <a:rPr lang="en-GB" sz="1600" b="1" dirty="0" smtClean="0"/>
              <a:t>Thursday</a:t>
            </a:r>
            <a:r>
              <a:rPr lang="en-GB" sz="1600" dirty="0" smtClean="0"/>
              <a:t>.</a:t>
            </a:r>
            <a:br>
              <a:rPr lang="en-GB" sz="1600" dirty="0" smtClean="0"/>
            </a:br>
            <a:r>
              <a:rPr lang="en-GB" sz="1600" dirty="0" smtClean="0"/>
              <a:t>            </a:t>
            </a:r>
            <a:r>
              <a:rPr lang="en-GB" sz="1600" b="1" dirty="0" smtClean="0"/>
              <a:t> Spellings </a:t>
            </a:r>
            <a:r>
              <a:rPr lang="en-GB" sz="1600" dirty="0" smtClean="0"/>
              <a:t>set on a </a:t>
            </a:r>
            <a:r>
              <a:rPr lang="en-GB" sz="1600" b="1" dirty="0" smtClean="0"/>
              <a:t>Friday</a:t>
            </a:r>
            <a:r>
              <a:rPr lang="en-GB" sz="1600" dirty="0" smtClean="0"/>
              <a:t>, and tested the following </a:t>
            </a:r>
            <a:r>
              <a:rPr lang="en-GB" sz="1600" b="1" dirty="0" smtClean="0"/>
              <a:t>Thursday</a:t>
            </a:r>
            <a:r>
              <a:rPr lang="en-GB" sz="1600" dirty="0" smtClean="0"/>
              <a:t>.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1718643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991544" y="548680"/>
            <a:ext cx="8229600" cy="922114"/>
          </a:xfrm>
        </p:spPr>
        <p:txBody>
          <a:bodyPr>
            <a:noAutofit/>
          </a:bodyPr>
          <a:lstStyle/>
          <a:p>
            <a:pPr algn="ctr"/>
            <a:r>
              <a:rPr lang="en-GB" sz="4400" b="1" dirty="0"/>
              <a:t>Homework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1544" y="1703759"/>
            <a:ext cx="8229600" cy="4929411"/>
          </a:xfrm>
        </p:spPr>
        <p:txBody>
          <a:bodyPr>
            <a:normAutofit/>
          </a:bodyPr>
          <a:lstStyle/>
          <a:p>
            <a:pPr marL="68580" indent="0" algn="ctr">
              <a:buNone/>
            </a:pPr>
            <a:r>
              <a:rPr lang="en-US" altLang="en-US" sz="2800" b="1" i="1" dirty="0">
                <a:solidFill>
                  <a:srgbClr val="92D050"/>
                </a:solidFill>
              </a:rPr>
              <a:t>Weekly:</a:t>
            </a:r>
          </a:p>
          <a:p>
            <a:pPr marL="68580" indent="0" algn="ctr">
              <a:buNone/>
            </a:pPr>
            <a:r>
              <a:rPr lang="en-GB" altLang="en-US" sz="1800" b="1" u="sng" dirty="0" smtClean="0">
                <a:solidFill>
                  <a:schemeClr val="tx1"/>
                </a:solidFill>
              </a:rPr>
              <a:t>Atom</a:t>
            </a:r>
            <a:r>
              <a:rPr lang="en-GB" altLang="en-US" sz="1800" b="1" u="sng" dirty="0">
                <a:solidFill>
                  <a:schemeClr val="tx1"/>
                </a:solidFill>
              </a:rPr>
              <a:t/>
            </a:r>
            <a:br>
              <a:rPr lang="en-GB" altLang="en-US" sz="1800" b="1" u="sng" dirty="0">
                <a:solidFill>
                  <a:schemeClr val="tx1"/>
                </a:solidFill>
              </a:rPr>
            </a:br>
            <a:r>
              <a:rPr lang="en-GB" altLang="en-US" sz="1800" dirty="0">
                <a:solidFill>
                  <a:schemeClr val="tx1"/>
                </a:solidFill>
              </a:rPr>
              <a:t>-Two tasks (+) set per week, due on </a:t>
            </a:r>
            <a:r>
              <a:rPr lang="en-GB" altLang="en-US" sz="1800" dirty="0" smtClean="0">
                <a:solidFill>
                  <a:schemeClr val="tx1"/>
                </a:solidFill>
              </a:rPr>
              <a:t>Thursdays. </a:t>
            </a:r>
            <a:endParaRPr lang="en-GB" altLang="en-US" sz="1800" dirty="0">
              <a:solidFill>
                <a:schemeClr val="tx1"/>
              </a:solidFill>
            </a:endParaRPr>
          </a:p>
          <a:p>
            <a:pPr marL="68580" indent="0" algn="ctr">
              <a:buNone/>
            </a:pPr>
            <a:endParaRPr lang="en-GB" altLang="en-US" sz="1800" dirty="0">
              <a:solidFill>
                <a:schemeClr val="tx1"/>
              </a:solidFill>
            </a:endParaRPr>
          </a:p>
          <a:p>
            <a:pPr marL="68580" indent="0" algn="ctr">
              <a:buNone/>
            </a:pPr>
            <a:r>
              <a:rPr lang="en-GB" altLang="en-US" sz="1800" b="1" dirty="0" smtClean="0">
                <a:solidFill>
                  <a:srgbClr val="FF0000"/>
                </a:solidFill>
              </a:rPr>
              <a:t> </a:t>
            </a:r>
            <a:br>
              <a:rPr lang="en-GB" altLang="en-US" sz="1800" b="1" dirty="0" smtClean="0">
                <a:solidFill>
                  <a:srgbClr val="FF0000"/>
                </a:solidFill>
              </a:rPr>
            </a:br>
            <a:r>
              <a:rPr lang="en-GB" altLang="en-US" sz="1800" b="1" u="sng" dirty="0" smtClean="0">
                <a:solidFill>
                  <a:schemeClr val="tx1"/>
                </a:solidFill>
              </a:rPr>
              <a:t>Spellings</a:t>
            </a:r>
            <a:r>
              <a:rPr lang="en-GB" altLang="en-US" sz="1800" b="1" dirty="0" smtClean="0">
                <a:solidFill>
                  <a:schemeClr val="tx1"/>
                </a:solidFill>
              </a:rPr>
              <a:t/>
            </a:r>
            <a:br>
              <a:rPr lang="en-GB" altLang="en-US" sz="1800" b="1" dirty="0" smtClean="0">
                <a:solidFill>
                  <a:schemeClr val="tx1"/>
                </a:solidFill>
              </a:rPr>
            </a:br>
            <a:r>
              <a:rPr lang="en-GB" altLang="en-US" sz="1800" dirty="0" smtClean="0">
                <a:solidFill>
                  <a:schemeClr val="tx1"/>
                </a:solidFill>
              </a:rPr>
              <a:t>- x 15 spellings which follow a pattern. </a:t>
            </a:r>
          </a:p>
          <a:p>
            <a:pPr marL="68580" indent="0" algn="ctr">
              <a:buNone/>
            </a:pPr>
            <a:endParaRPr lang="en-GB" altLang="en-US" sz="1800" dirty="0">
              <a:solidFill>
                <a:schemeClr val="tx1"/>
              </a:solidFill>
            </a:endParaRPr>
          </a:p>
          <a:p>
            <a:pPr marL="68580" indent="0" algn="ctr">
              <a:buNone/>
            </a:pPr>
            <a:r>
              <a:rPr lang="en-GB" altLang="en-US" sz="1800" dirty="0" err="1" smtClean="0">
                <a:solidFill>
                  <a:schemeClr val="tx1"/>
                </a:solidFill>
              </a:rPr>
              <a:t>SPaG</a:t>
            </a:r>
            <a:r>
              <a:rPr lang="en-GB" altLang="en-US" sz="1800" dirty="0" smtClean="0">
                <a:solidFill>
                  <a:schemeClr val="tx1"/>
                </a:solidFill>
              </a:rPr>
              <a:t> (CGP) from Spring 1</a:t>
            </a:r>
            <a:r>
              <a:rPr lang="en-GB" altLang="en-US" sz="1800" dirty="0">
                <a:solidFill>
                  <a:schemeClr val="tx1"/>
                </a:solidFill>
              </a:rPr>
              <a:t/>
            </a:r>
            <a:br>
              <a:rPr lang="en-GB" altLang="en-US" sz="1800" dirty="0">
                <a:solidFill>
                  <a:schemeClr val="tx1"/>
                </a:solidFill>
              </a:rPr>
            </a:br>
            <a:endParaRPr lang="en-US" altLang="en-US" sz="1800" dirty="0"/>
          </a:p>
          <a:p>
            <a:endParaRPr lang="en-US" altLang="en-US" sz="1800" dirty="0"/>
          </a:p>
        </p:txBody>
      </p:sp>
    </p:spTree>
    <p:extLst>
      <p:ext uri="{BB962C8B-B14F-4D97-AF65-F5344CB8AC3E}">
        <p14:creationId xmlns:p14="http://schemas.microsoft.com/office/powerpoint/2010/main" val="2189029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991544" y="548680"/>
            <a:ext cx="8229600" cy="922114"/>
          </a:xfrm>
        </p:spPr>
        <p:txBody>
          <a:bodyPr>
            <a:noAutofit/>
          </a:bodyPr>
          <a:lstStyle/>
          <a:p>
            <a:pPr algn="ctr"/>
            <a:r>
              <a:rPr lang="en-GB" sz="4400" b="1" dirty="0"/>
              <a:t>Homework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1544" y="1703759"/>
            <a:ext cx="8229600" cy="4929411"/>
          </a:xfrm>
        </p:spPr>
        <p:txBody>
          <a:bodyPr>
            <a:normAutofit/>
          </a:bodyPr>
          <a:lstStyle/>
          <a:p>
            <a:pPr marL="68580" indent="0" algn="ctr">
              <a:buNone/>
            </a:pPr>
            <a:r>
              <a:rPr lang="en-US" altLang="en-US" sz="2800" b="1" i="1" dirty="0" smtClean="0">
                <a:solidFill>
                  <a:srgbClr val="92D050"/>
                </a:solidFill>
              </a:rPr>
              <a:t>Half-termly</a:t>
            </a:r>
            <a:endParaRPr lang="en-US" altLang="en-US" sz="2800" b="1" i="1" dirty="0">
              <a:solidFill>
                <a:srgbClr val="92D050"/>
              </a:solidFill>
            </a:endParaRPr>
          </a:p>
          <a:p>
            <a:pPr marL="68580" indent="0" algn="ctr">
              <a:buNone/>
            </a:pPr>
            <a:endParaRPr lang="en-GB" altLang="en-US" sz="1800" b="1" u="sng" dirty="0" smtClean="0">
              <a:solidFill>
                <a:schemeClr val="tx1"/>
              </a:solidFill>
            </a:endParaRPr>
          </a:p>
          <a:p>
            <a:pPr marL="68580" indent="0" algn="ctr">
              <a:buNone/>
            </a:pPr>
            <a:r>
              <a:rPr lang="en-GB" altLang="en-US" sz="2000" b="1" u="sng" dirty="0" smtClean="0">
                <a:solidFill>
                  <a:schemeClr val="tx1"/>
                </a:solidFill>
              </a:rPr>
              <a:t>RE Homework</a:t>
            </a:r>
            <a:br>
              <a:rPr lang="en-GB" altLang="en-US" sz="2000" b="1" u="sng" dirty="0" smtClean="0">
                <a:solidFill>
                  <a:schemeClr val="tx1"/>
                </a:solidFill>
              </a:rPr>
            </a:br>
            <a:r>
              <a:rPr lang="en-GB" altLang="en-US" sz="2000" u="sng" dirty="0" smtClean="0">
                <a:solidFill>
                  <a:schemeClr val="tx1"/>
                </a:solidFill>
              </a:rPr>
              <a:t>This will be detailed on the weekly signpost.</a:t>
            </a:r>
          </a:p>
          <a:p>
            <a:pPr marL="68580" indent="0" algn="ctr">
              <a:buNone/>
            </a:pPr>
            <a:r>
              <a:rPr lang="en-GB" altLang="en-US" sz="2000" u="sng" dirty="0" smtClean="0">
                <a:solidFill>
                  <a:schemeClr val="tx1"/>
                </a:solidFill>
              </a:rPr>
              <a:t>Homework is half-termly.</a:t>
            </a:r>
            <a:r>
              <a:rPr lang="en-GB" altLang="en-US" sz="1800" dirty="0">
                <a:solidFill>
                  <a:schemeClr val="tx1"/>
                </a:solidFill>
              </a:rPr>
              <a:t/>
            </a:r>
            <a:br>
              <a:rPr lang="en-GB" altLang="en-US" sz="1800" dirty="0">
                <a:solidFill>
                  <a:schemeClr val="tx1"/>
                </a:solidFill>
              </a:rPr>
            </a:br>
            <a:endParaRPr lang="en-US" altLang="en-US" sz="1800" dirty="0"/>
          </a:p>
          <a:p>
            <a:endParaRPr lang="en-US" altLang="en-US" sz="1800" dirty="0"/>
          </a:p>
        </p:txBody>
      </p:sp>
    </p:spTree>
    <p:extLst>
      <p:ext uri="{BB962C8B-B14F-4D97-AF65-F5344CB8AC3E}">
        <p14:creationId xmlns:p14="http://schemas.microsoft.com/office/powerpoint/2010/main" val="828568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991544" y="548680"/>
            <a:ext cx="8229600" cy="922114"/>
          </a:xfrm>
        </p:spPr>
        <p:txBody>
          <a:bodyPr>
            <a:noAutofit/>
          </a:bodyPr>
          <a:lstStyle/>
          <a:p>
            <a:pPr algn="ctr"/>
            <a:r>
              <a:rPr lang="en-GB" sz="4400" b="1" dirty="0"/>
              <a:t>Spellings </a:t>
            </a:r>
            <a:r>
              <a:rPr lang="en-GB" sz="4400" b="1" dirty="0" smtClean="0"/>
              <a:t>(tested Thursday)</a:t>
            </a:r>
            <a:endParaRPr lang="en-GB" sz="4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1544" y="1703759"/>
            <a:ext cx="8229600" cy="4929411"/>
          </a:xfrm>
        </p:spPr>
        <p:txBody>
          <a:bodyPr>
            <a:normAutofit/>
          </a:bodyPr>
          <a:lstStyle/>
          <a:p>
            <a:pPr marL="68580" indent="0">
              <a:buNone/>
            </a:pPr>
            <a:endParaRPr lang="en-US" altLang="en-US" sz="1800" dirty="0"/>
          </a:p>
          <a:p>
            <a:pPr marL="68580" indent="0">
              <a:buNone/>
            </a:pPr>
            <a:endParaRPr lang="en-US" altLang="en-US" sz="1800" dirty="0"/>
          </a:p>
          <a:p>
            <a:endParaRPr lang="en-US" altLang="en-US" sz="1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1544" y="1470794"/>
            <a:ext cx="6245731" cy="4913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849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1323" y="710213"/>
            <a:ext cx="9366325" cy="679215"/>
          </a:xfrm>
        </p:spPr>
        <p:txBody>
          <a:bodyPr>
            <a:normAutofit fontScale="90000"/>
          </a:bodyPr>
          <a:lstStyle/>
          <a:p>
            <a:r>
              <a:rPr lang="en-GB" b="1" dirty="0" smtClean="0"/>
              <a:t>Year 6 Prayer Book </a:t>
            </a:r>
            <a:endParaRPr lang="en-GB" b="1" dirty="0"/>
          </a:p>
        </p:txBody>
      </p:sp>
      <p:sp>
        <p:nvSpPr>
          <p:cNvPr id="4" name="TextBox 3"/>
          <p:cNvSpPr txBox="1"/>
          <p:nvPr/>
        </p:nvSpPr>
        <p:spPr>
          <a:xfrm>
            <a:off x="4149796" y="1737916"/>
            <a:ext cx="384937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Around once a half term, your child will bring home the class prayer book to write in. </a:t>
            </a:r>
            <a:br>
              <a:rPr lang="en-GB" sz="2400" dirty="0" smtClean="0"/>
            </a:br>
            <a:r>
              <a:rPr lang="en-GB" sz="2400" dirty="0" smtClean="0"/>
              <a:t>Please support them in writing thoughtful, reflective prayers, which are well presented and illustrated/decorated.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411148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991544" y="745957"/>
            <a:ext cx="8229600" cy="650233"/>
          </a:xfrm>
        </p:spPr>
        <p:txBody>
          <a:bodyPr>
            <a:noAutofit/>
          </a:bodyPr>
          <a:lstStyle/>
          <a:p>
            <a:pPr algn="ctr"/>
            <a:r>
              <a:rPr lang="en-GB" sz="4400" b="1" dirty="0" smtClean="0"/>
              <a:t>The Website </a:t>
            </a:r>
            <a:endParaRPr lang="en-GB" sz="4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1544" y="1852066"/>
            <a:ext cx="8229600" cy="4929411"/>
          </a:xfrm>
        </p:spPr>
        <p:txBody>
          <a:bodyPr>
            <a:normAutofit/>
          </a:bodyPr>
          <a:lstStyle/>
          <a:p>
            <a:pPr marL="68580" indent="0" algn="ctr">
              <a:buNone/>
            </a:pPr>
            <a:r>
              <a:rPr lang="en-US" altLang="en-US" sz="2000" b="1" u="sng" dirty="0" smtClean="0"/>
              <a:t>Signposts</a:t>
            </a:r>
            <a:r>
              <a:rPr lang="en-US" altLang="en-US" sz="2000" b="1" u="sng" dirty="0"/>
              <a:t>: </a:t>
            </a:r>
          </a:p>
          <a:p>
            <a:pPr marL="68580" indent="0" algn="ctr">
              <a:buNone/>
            </a:pPr>
            <a:r>
              <a:rPr lang="en-US" altLang="en-US" sz="2000" dirty="0"/>
              <a:t>Every Friday, </a:t>
            </a:r>
            <a:r>
              <a:rPr lang="en-US" altLang="en-US" sz="2000" dirty="0" smtClean="0"/>
              <a:t>a weekly summary of Year 6’s week can be found via the website along with </a:t>
            </a:r>
            <a:r>
              <a:rPr lang="en-US" altLang="en-US" sz="2000" b="1" dirty="0" smtClean="0"/>
              <a:t>Spellings.</a:t>
            </a:r>
          </a:p>
          <a:p>
            <a:pPr algn="ctr"/>
            <a:endParaRPr lang="en-US" altLang="en-US" sz="2000" dirty="0"/>
          </a:p>
          <a:p>
            <a:pPr marL="68580" lvl="0" indent="0" algn="ctr">
              <a:buClr>
                <a:srgbClr val="94C600"/>
              </a:buClr>
              <a:buNone/>
            </a:pPr>
            <a:r>
              <a:rPr lang="en-US" altLang="en-US" sz="2000" b="1" u="sng" dirty="0" smtClean="0">
                <a:solidFill>
                  <a:srgbClr val="3E3D2D"/>
                </a:solidFill>
              </a:rPr>
              <a:t>Photos: </a:t>
            </a:r>
          </a:p>
          <a:p>
            <a:pPr marL="68580" lvl="0" indent="0" algn="ctr">
              <a:buClr>
                <a:srgbClr val="94C600"/>
              </a:buClr>
              <a:buNone/>
            </a:pPr>
            <a:r>
              <a:rPr lang="en-US" altLang="en-US" sz="2000" dirty="0" smtClean="0">
                <a:solidFill>
                  <a:srgbClr val="3E3D2D"/>
                </a:solidFill>
              </a:rPr>
              <a:t>The website will be frequently updated with photos of what the children are doing in school.</a:t>
            </a:r>
            <a:endParaRPr lang="en-US" altLang="en-US" sz="2000" dirty="0">
              <a:solidFill>
                <a:srgbClr val="3E3D2D"/>
              </a:solidFill>
            </a:endParaRPr>
          </a:p>
          <a:p>
            <a:pPr marL="68580" indent="0" algn="ctr">
              <a:buNone/>
            </a:pPr>
            <a:endParaRPr lang="en-US" altLang="en-US" dirty="0" smtClean="0"/>
          </a:p>
          <a:p>
            <a:endParaRPr lang="en-US" altLang="en-US" sz="1800" dirty="0"/>
          </a:p>
        </p:txBody>
      </p:sp>
    </p:spTree>
    <p:extLst>
      <p:ext uri="{BB962C8B-B14F-4D97-AF65-F5344CB8AC3E}">
        <p14:creationId xmlns:p14="http://schemas.microsoft.com/office/powerpoint/2010/main" val="1167178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207568" y="548680"/>
            <a:ext cx="8229600" cy="922114"/>
          </a:xfrm>
        </p:spPr>
        <p:txBody>
          <a:bodyPr>
            <a:noAutofit/>
          </a:bodyPr>
          <a:lstStyle/>
          <a:p>
            <a:pPr algn="ctr"/>
            <a:r>
              <a:rPr lang="en-GB" sz="4400" b="1" dirty="0"/>
              <a:t>Overview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8563" y="1470794"/>
            <a:ext cx="9498610" cy="5029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081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1361" y="375811"/>
            <a:ext cx="9869277" cy="6106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266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1361" y="475838"/>
            <a:ext cx="9869277" cy="5906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329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092158" y="548680"/>
            <a:ext cx="8229600" cy="922114"/>
          </a:xfrm>
        </p:spPr>
        <p:txBody>
          <a:bodyPr>
            <a:noAutofit/>
          </a:bodyPr>
          <a:lstStyle/>
          <a:p>
            <a:pPr algn="ctr"/>
            <a:r>
              <a:rPr lang="en-GB" sz="4400" b="1" dirty="0" smtClean="0"/>
              <a:t>Questions</a:t>
            </a:r>
            <a:endParaRPr lang="en-GB" sz="4400" b="1" dirty="0"/>
          </a:p>
        </p:txBody>
      </p:sp>
      <p:pic>
        <p:nvPicPr>
          <p:cNvPr id="2050" name="Picture 2" descr="Question Mark l What is a Question Mark? - Teaching Wik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8610" y="1803861"/>
            <a:ext cx="3056695" cy="434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4550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439816" y="2545333"/>
            <a:ext cx="8229600" cy="2160240"/>
          </a:xfrm>
        </p:spPr>
        <p:txBody>
          <a:bodyPr>
            <a:noAutofit/>
          </a:bodyPr>
          <a:lstStyle/>
          <a:p>
            <a:r>
              <a:rPr lang="en-GB" sz="4400" b="1" u="sng" dirty="0"/>
              <a:t>Thank you</a:t>
            </a:r>
            <a:r>
              <a:rPr lang="en-GB" sz="4400" dirty="0"/>
              <a:t/>
            </a:r>
            <a:br>
              <a:rPr lang="en-GB" sz="4400" dirty="0"/>
            </a:br>
            <a:r>
              <a:rPr lang="en-GB" sz="4400" dirty="0"/>
              <a:t/>
            </a:r>
            <a:br>
              <a:rPr lang="en-GB" sz="4400" dirty="0"/>
            </a:b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19536" y="2924945"/>
            <a:ext cx="8229600" cy="3561259"/>
          </a:xfrm>
        </p:spPr>
        <p:txBody>
          <a:bodyPr>
            <a:normAutofit/>
          </a:bodyPr>
          <a:lstStyle/>
          <a:p>
            <a:pPr marL="68580" indent="0">
              <a:buNone/>
            </a:pPr>
            <a:endParaRPr lang="en-US" altLang="en-US" sz="1800" dirty="0"/>
          </a:p>
          <a:p>
            <a:endParaRPr lang="en-US" altLang="en-US" sz="1800" dirty="0"/>
          </a:p>
        </p:txBody>
      </p:sp>
    </p:spTree>
    <p:extLst>
      <p:ext uri="{BB962C8B-B14F-4D97-AF65-F5344CB8AC3E}">
        <p14:creationId xmlns:p14="http://schemas.microsoft.com/office/powerpoint/2010/main" val="4182369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NULL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983</TotalTime>
  <Words>589</Words>
  <Application>Microsoft Office PowerPoint</Application>
  <PresentationFormat>Widescreen</PresentationFormat>
  <Paragraphs>89</Paragraphs>
  <Slides>20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Century Gothic</vt:lpstr>
      <vt:lpstr>Wingdings 2</vt:lpstr>
      <vt:lpstr>Austin</vt:lpstr>
      <vt:lpstr>Welcome!</vt:lpstr>
      <vt:lpstr>Year 6 subjects:</vt:lpstr>
      <vt:lpstr>Pope Francis</vt:lpstr>
      <vt:lpstr>PowerPoint Presentation</vt:lpstr>
      <vt:lpstr>PowerPoint Presentation</vt:lpstr>
      <vt:lpstr>The Year 6 Curriculum </vt:lpstr>
      <vt:lpstr>The Year 6 Curriculum </vt:lpstr>
      <vt:lpstr>Year 6 Autumn  Texts </vt:lpstr>
      <vt:lpstr>PowerPoint Presentation</vt:lpstr>
      <vt:lpstr>Homework</vt:lpstr>
      <vt:lpstr>Homework</vt:lpstr>
      <vt:lpstr>Homework</vt:lpstr>
      <vt:lpstr>Spellings (tested Thursday)</vt:lpstr>
      <vt:lpstr>Year 6 Prayer Book </vt:lpstr>
      <vt:lpstr>The Website </vt:lpstr>
      <vt:lpstr>Overview </vt:lpstr>
      <vt:lpstr>PowerPoint Presentation</vt:lpstr>
      <vt:lpstr>PowerPoint Presentation</vt:lpstr>
      <vt:lpstr>Questions</vt:lpstr>
      <vt:lpstr>Thank you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Welcome!</dc:title>
  <dc:creator>Juliet Nixon</dc:creator>
  <cp:lastModifiedBy>Rebekah Schroder</cp:lastModifiedBy>
  <cp:revision>90</cp:revision>
  <cp:lastPrinted>2023-09-06T16:39:33Z</cp:lastPrinted>
  <dcterms:created xsi:type="dcterms:W3CDTF">2021-09-07T15:20:09Z</dcterms:created>
  <dcterms:modified xsi:type="dcterms:W3CDTF">2024-09-13T14:55:10Z</dcterms:modified>
</cp:coreProperties>
</file>