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80" r:id="rId3"/>
    <p:sldId id="277" r:id="rId4"/>
    <p:sldId id="261" r:id="rId5"/>
    <p:sldId id="271" r:id="rId6"/>
    <p:sldId id="262" r:id="rId7"/>
    <p:sldId id="263" r:id="rId8"/>
    <p:sldId id="266" r:id="rId9"/>
    <p:sldId id="273" r:id="rId10"/>
    <p:sldId id="281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40" autoAdjust="0"/>
    <p:restoredTop sz="94660"/>
  </p:normalViewPr>
  <p:slideViewPr>
    <p:cSldViewPr>
      <p:cViewPr varScale="1">
        <p:scale>
          <a:sx n="109" d="100"/>
          <a:sy n="109" d="100"/>
        </p:scale>
        <p:origin x="165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A037A6-9A83-453F-AA46-B275CC94AA9C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273D0E-BF09-4403-B45F-C8C70B6A1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37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273D0E-BF09-4403-B45F-C8C70B6A106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168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976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958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065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364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420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797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986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838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587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430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109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/>
            </a:gs>
            <a:gs pos="94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69AC7-01EC-4DA5-A32E-C81462CC477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1796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52737"/>
            <a:ext cx="7772400" cy="2547714"/>
          </a:xfrm>
        </p:spPr>
        <p:txBody>
          <a:bodyPr>
            <a:normAutofit/>
          </a:bodyPr>
          <a:lstStyle/>
          <a:p>
            <a:r>
              <a:rPr lang="en-GB" sz="6000" b="1" u="sng" dirty="0" smtClean="0">
                <a:solidFill>
                  <a:schemeClr val="bg1"/>
                </a:solidFill>
              </a:rPr>
              <a:t>Welcome to Year 2!</a:t>
            </a:r>
            <a:endParaRPr lang="en-GB" sz="6000" b="1" u="sng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Mrs James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Mrs Hill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Mrs Abas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00" y="3277537"/>
            <a:ext cx="1924050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83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78"/>
    </mc:Choice>
    <mc:Fallback xmlns="">
      <p:transition spd="slow" advTm="357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en-GB" b="1" u="sng" dirty="0" smtClean="0">
                <a:solidFill>
                  <a:schemeClr val="bg1"/>
                </a:solidFill>
              </a:rPr>
              <a:t>Class Saint – St Oscar Romero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</a:rPr>
              <a:t>Feast day </a:t>
            </a:r>
            <a:r>
              <a:rPr lang="en-GB" dirty="0" smtClean="0">
                <a:solidFill>
                  <a:schemeClr val="bg1"/>
                </a:solidFill>
              </a:rPr>
              <a:t>– 24</a:t>
            </a:r>
            <a:r>
              <a:rPr lang="en-GB" baseline="30000" dirty="0" smtClean="0">
                <a:solidFill>
                  <a:schemeClr val="bg1"/>
                </a:solidFill>
              </a:rPr>
              <a:t>th</a:t>
            </a:r>
            <a:r>
              <a:rPr lang="en-GB" dirty="0" smtClean="0">
                <a:solidFill>
                  <a:schemeClr val="bg1"/>
                </a:solidFill>
              </a:rPr>
              <a:t> March. Children will choose which charity they would like to contribute to.</a:t>
            </a:r>
          </a:p>
          <a:p>
            <a:pPr marL="0" indent="0" algn="ctr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</a:rPr>
              <a:t> An optional donation of £1 per child. </a:t>
            </a:r>
          </a:p>
          <a:p>
            <a:pPr marL="0" indent="0" algn="ctr">
              <a:buNone/>
            </a:pPr>
            <a:endParaRPr lang="en-GB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</a:rPr>
              <a:t>Prayer Book to go home daily. 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367" y="4979702"/>
            <a:ext cx="3491553" cy="1644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93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solidFill>
                  <a:schemeClr val="bg1"/>
                </a:solidFill>
              </a:rPr>
              <a:t>Timetable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>
                <a:solidFill>
                  <a:schemeClr val="bg1"/>
                </a:solidFill>
              </a:rPr>
              <a:t>Mrs Hill will teaching on </a:t>
            </a:r>
            <a:r>
              <a:rPr lang="en-GB" b="1" dirty="0" smtClean="0">
                <a:solidFill>
                  <a:schemeClr val="bg1"/>
                </a:solidFill>
              </a:rPr>
              <a:t>Monday, Tuesday, Wednesday and Thursday.</a:t>
            </a:r>
          </a:p>
          <a:p>
            <a:pPr marL="0" indent="0" algn="ctr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bg1"/>
                </a:solidFill>
              </a:rPr>
              <a:t>Mrs James will teach on </a:t>
            </a:r>
            <a:r>
              <a:rPr lang="en-GB" b="1" dirty="0" smtClean="0">
                <a:solidFill>
                  <a:schemeClr val="bg1"/>
                </a:solidFill>
              </a:rPr>
              <a:t>Friday</a:t>
            </a:r>
            <a:r>
              <a:rPr lang="en-GB" dirty="0" smtClean="0">
                <a:solidFill>
                  <a:schemeClr val="bg1"/>
                </a:solidFill>
              </a:rPr>
              <a:t> . </a:t>
            </a:r>
          </a:p>
          <a:p>
            <a:pPr marL="0" indent="0" algn="ctr">
              <a:buNone/>
            </a:pPr>
            <a:endParaRPr lang="en-GB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bg1"/>
                </a:solidFill>
              </a:rPr>
              <a:t>Mrs Abas will be in the classroom </a:t>
            </a:r>
            <a:r>
              <a:rPr lang="en-GB" b="1" dirty="0" smtClean="0">
                <a:solidFill>
                  <a:schemeClr val="bg1"/>
                </a:solidFill>
              </a:rPr>
              <a:t>every day.</a:t>
            </a:r>
          </a:p>
        </p:txBody>
      </p:sp>
    </p:spTree>
    <p:extLst>
      <p:ext uri="{BB962C8B-B14F-4D97-AF65-F5344CB8AC3E}">
        <p14:creationId xmlns:p14="http://schemas.microsoft.com/office/powerpoint/2010/main" val="303328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u="sng" dirty="0" smtClean="0">
                <a:solidFill>
                  <a:schemeClr val="bg1"/>
                </a:solidFill>
              </a:rPr>
              <a:t>Reading </a:t>
            </a:r>
            <a:endParaRPr lang="en-GB" sz="5400" b="1" u="sng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en-GB" sz="3700" dirty="0" smtClean="0">
                <a:solidFill>
                  <a:schemeClr val="bg1"/>
                </a:solidFill>
              </a:rPr>
              <a:t>Synthetic phonics scheme in Reception and Year 1 - </a:t>
            </a:r>
            <a:r>
              <a:rPr lang="en-GB" sz="3700" b="1" dirty="0" smtClean="0">
                <a:solidFill>
                  <a:schemeClr val="bg1"/>
                </a:solidFill>
              </a:rPr>
              <a:t>Little </a:t>
            </a:r>
            <a:r>
              <a:rPr lang="en-GB" sz="3700" b="1" dirty="0" err="1" smtClean="0">
                <a:solidFill>
                  <a:schemeClr val="bg1"/>
                </a:solidFill>
              </a:rPr>
              <a:t>Wandle</a:t>
            </a:r>
            <a:r>
              <a:rPr lang="en-GB" sz="3700" b="1" dirty="0" smtClean="0">
                <a:solidFill>
                  <a:schemeClr val="bg1"/>
                </a:solidFill>
              </a:rPr>
              <a:t>. Phonics will be taught as a whole class recap until half term. Then move on to spelling strategies.</a:t>
            </a:r>
          </a:p>
          <a:p>
            <a:pPr marL="0" indent="0" algn="ctr">
              <a:buNone/>
            </a:pPr>
            <a:endParaRPr lang="en-GB" sz="3700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sz="3700" dirty="0" smtClean="0">
                <a:solidFill>
                  <a:schemeClr val="bg1"/>
                </a:solidFill>
              </a:rPr>
              <a:t>Children will choose a </a:t>
            </a:r>
            <a:r>
              <a:rPr lang="en-GB" sz="3700" b="1" dirty="0">
                <a:solidFill>
                  <a:schemeClr val="bg1"/>
                </a:solidFill>
              </a:rPr>
              <a:t>comprehension </a:t>
            </a:r>
            <a:r>
              <a:rPr lang="en-GB" sz="3700" b="1" dirty="0" smtClean="0">
                <a:solidFill>
                  <a:schemeClr val="bg1"/>
                </a:solidFill>
              </a:rPr>
              <a:t>book</a:t>
            </a:r>
            <a:r>
              <a:rPr lang="en-GB" sz="3700" dirty="0" smtClean="0">
                <a:solidFill>
                  <a:schemeClr val="bg1"/>
                </a:solidFill>
              </a:rPr>
              <a:t>. All children will choose a </a:t>
            </a:r>
            <a:r>
              <a:rPr lang="en-GB" sz="3700" b="1" dirty="0" smtClean="0">
                <a:solidFill>
                  <a:schemeClr val="bg1"/>
                </a:solidFill>
              </a:rPr>
              <a:t>comprehension book</a:t>
            </a:r>
            <a:r>
              <a:rPr lang="en-GB" sz="3700" dirty="0">
                <a:solidFill>
                  <a:schemeClr val="bg1"/>
                </a:solidFill>
              </a:rPr>
              <a:t> </a:t>
            </a:r>
            <a:r>
              <a:rPr lang="en-GB" sz="3700" dirty="0" smtClean="0">
                <a:solidFill>
                  <a:schemeClr val="bg1"/>
                </a:solidFill>
              </a:rPr>
              <a:t>and the level of these will be monitored to ensure they are appropriate for each child. This promotes a </a:t>
            </a:r>
            <a:r>
              <a:rPr lang="en-GB" sz="3700" b="1" dirty="0" smtClean="0">
                <a:solidFill>
                  <a:schemeClr val="bg1"/>
                </a:solidFill>
              </a:rPr>
              <a:t>love of reading </a:t>
            </a:r>
            <a:r>
              <a:rPr lang="en-GB" sz="3700" dirty="0" smtClean="0">
                <a:solidFill>
                  <a:schemeClr val="bg1"/>
                </a:solidFill>
              </a:rPr>
              <a:t>and sharing books.</a:t>
            </a:r>
          </a:p>
          <a:p>
            <a:pPr marL="0" indent="0" algn="ctr">
              <a:buNone/>
            </a:pPr>
            <a:endParaRPr lang="en-GB" sz="3700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sz="3700" dirty="0">
                <a:solidFill>
                  <a:schemeClr val="bg1"/>
                </a:solidFill>
              </a:rPr>
              <a:t>C</a:t>
            </a:r>
            <a:r>
              <a:rPr lang="en-GB" sz="3700" dirty="0" smtClean="0">
                <a:solidFill>
                  <a:schemeClr val="bg1"/>
                </a:solidFill>
              </a:rPr>
              <a:t>hildren </a:t>
            </a:r>
            <a:r>
              <a:rPr lang="en-GB" sz="3700" dirty="0">
                <a:solidFill>
                  <a:schemeClr val="bg1"/>
                </a:solidFill>
              </a:rPr>
              <a:t>will </a:t>
            </a:r>
            <a:r>
              <a:rPr lang="en-GB" sz="3700" dirty="0" smtClean="0">
                <a:solidFill>
                  <a:schemeClr val="bg1"/>
                </a:solidFill>
              </a:rPr>
              <a:t>also have </a:t>
            </a:r>
            <a:r>
              <a:rPr lang="en-GB" sz="3700" b="1" dirty="0" smtClean="0">
                <a:solidFill>
                  <a:schemeClr val="bg1"/>
                </a:solidFill>
              </a:rPr>
              <a:t>a Phonic book or a Fluency book </a:t>
            </a:r>
            <a:r>
              <a:rPr lang="en-GB" sz="3700" dirty="0" smtClean="0">
                <a:solidFill>
                  <a:schemeClr val="bg1"/>
                </a:solidFill>
              </a:rPr>
              <a:t>depending on assessment.</a:t>
            </a:r>
          </a:p>
          <a:p>
            <a:pPr marL="0" indent="0" algn="ctr">
              <a:buNone/>
            </a:pPr>
            <a:endParaRPr lang="en-GB" sz="37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sz="3700" dirty="0" smtClean="0">
                <a:solidFill>
                  <a:schemeClr val="bg1"/>
                </a:solidFill>
              </a:rPr>
              <a:t>Books </a:t>
            </a:r>
            <a:r>
              <a:rPr lang="en-GB" sz="3700" b="1" dirty="0" smtClean="0">
                <a:solidFill>
                  <a:schemeClr val="bg1"/>
                </a:solidFill>
              </a:rPr>
              <a:t>do not have to </a:t>
            </a:r>
            <a:r>
              <a:rPr lang="en-GB" sz="3700" b="1" dirty="0" smtClean="0">
                <a:solidFill>
                  <a:schemeClr val="bg1"/>
                </a:solidFill>
              </a:rPr>
              <a:t>change </a:t>
            </a:r>
            <a:r>
              <a:rPr lang="en-GB" sz="3700" b="1" dirty="0" smtClean="0">
                <a:solidFill>
                  <a:schemeClr val="bg1"/>
                </a:solidFill>
              </a:rPr>
              <a:t>daily, but should be brought into school everyday.</a:t>
            </a:r>
          </a:p>
          <a:p>
            <a:pPr marL="0" indent="0" algn="ctr">
              <a:buNone/>
            </a:pPr>
            <a:endParaRPr lang="en-GB" sz="3700" b="1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sz="3700" dirty="0">
                <a:solidFill>
                  <a:schemeClr val="bg1"/>
                </a:solidFill>
              </a:rPr>
              <a:t>Children will read daily in a group during </a:t>
            </a:r>
            <a:r>
              <a:rPr lang="en-GB" sz="3700" b="1" dirty="0">
                <a:solidFill>
                  <a:schemeClr val="bg1"/>
                </a:solidFill>
              </a:rPr>
              <a:t>Reciprocal Reading</a:t>
            </a:r>
            <a:r>
              <a:rPr lang="en-GB" sz="3700" dirty="0">
                <a:solidFill>
                  <a:schemeClr val="bg1"/>
                </a:solidFill>
              </a:rPr>
              <a:t> sessions</a:t>
            </a:r>
            <a:r>
              <a:rPr lang="en-GB" sz="3700" dirty="0" smtClean="0">
                <a:solidFill>
                  <a:schemeClr val="bg1"/>
                </a:solidFill>
              </a:rPr>
              <a:t>.</a:t>
            </a:r>
          </a:p>
          <a:p>
            <a:pPr marL="0" indent="0" algn="ctr">
              <a:buNone/>
            </a:pPr>
            <a:endParaRPr lang="en-GB" sz="37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sz="3700" dirty="0" smtClean="0">
                <a:solidFill>
                  <a:schemeClr val="bg1"/>
                </a:solidFill>
              </a:rPr>
              <a:t>Children </a:t>
            </a:r>
            <a:r>
              <a:rPr lang="en-GB" sz="3700" dirty="0">
                <a:solidFill>
                  <a:schemeClr val="bg1"/>
                </a:solidFill>
              </a:rPr>
              <a:t>will be heard read </a:t>
            </a:r>
            <a:r>
              <a:rPr lang="en-GB" sz="3700" b="1" dirty="0">
                <a:solidFill>
                  <a:schemeClr val="bg1"/>
                </a:solidFill>
              </a:rPr>
              <a:t>at least </a:t>
            </a:r>
            <a:r>
              <a:rPr lang="en-GB" sz="3700" b="1" dirty="0" smtClean="0">
                <a:solidFill>
                  <a:schemeClr val="bg1"/>
                </a:solidFill>
              </a:rPr>
              <a:t>twice throughout the week</a:t>
            </a:r>
            <a:r>
              <a:rPr lang="en-GB" sz="3700" dirty="0" smtClean="0">
                <a:solidFill>
                  <a:schemeClr val="bg1"/>
                </a:solidFill>
              </a:rPr>
              <a:t>. </a:t>
            </a:r>
          </a:p>
          <a:p>
            <a:pPr marL="0" indent="0" algn="ctr">
              <a:buNone/>
            </a:pPr>
            <a:endParaRPr lang="en-GB" sz="37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sz="3700" dirty="0" smtClean="0">
                <a:solidFill>
                  <a:schemeClr val="bg1"/>
                </a:solidFill>
              </a:rPr>
              <a:t>Please </a:t>
            </a:r>
            <a:r>
              <a:rPr lang="en-GB" sz="3700" b="1" dirty="0" smtClean="0">
                <a:solidFill>
                  <a:schemeClr val="bg1"/>
                </a:solidFill>
              </a:rPr>
              <a:t>continue to read daily with your child </a:t>
            </a:r>
            <a:r>
              <a:rPr lang="en-GB" sz="3700" dirty="0" smtClean="0">
                <a:solidFill>
                  <a:schemeClr val="bg1"/>
                </a:solidFill>
              </a:rPr>
              <a:t>and comment using the Boom Reader App.</a:t>
            </a:r>
          </a:p>
          <a:p>
            <a:pPr marL="0" indent="0" algn="ctr">
              <a:buNone/>
            </a:pPr>
            <a:endParaRPr lang="en-GB" sz="37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sz="3700" dirty="0" smtClean="0">
                <a:solidFill>
                  <a:schemeClr val="bg1"/>
                </a:solidFill>
              </a:rPr>
              <a:t>Children may bring in a </a:t>
            </a:r>
            <a:r>
              <a:rPr lang="en-GB" sz="3700" b="1" dirty="0" smtClean="0">
                <a:solidFill>
                  <a:schemeClr val="bg1"/>
                </a:solidFill>
              </a:rPr>
              <a:t>book from home</a:t>
            </a:r>
            <a:r>
              <a:rPr lang="en-GB" sz="3700" dirty="0" smtClean="0">
                <a:solidFill>
                  <a:schemeClr val="bg1"/>
                </a:solidFill>
              </a:rPr>
              <a:t>.</a:t>
            </a:r>
          </a:p>
          <a:p>
            <a:pPr marL="0" indent="0" algn="ctr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n-GB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12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85"/>
    </mc:Choice>
    <mc:Fallback xmlns="">
      <p:transition spd="slow" advTm="19685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b="1" u="sng" dirty="0" smtClean="0">
                <a:solidFill>
                  <a:schemeClr val="bg1"/>
                </a:solidFill>
              </a:rPr>
              <a:t>PE</a:t>
            </a:r>
            <a:endParaRPr lang="en-GB" b="1" u="sng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8863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</a:rPr>
              <a:t>Monday</a:t>
            </a:r>
            <a:r>
              <a:rPr lang="en-GB" dirty="0" smtClean="0">
                <a:solidFill>
                  <a:schemeClr val="bg1"/>
                </a:solidFill>
              </a:rPr>
              <a:t> – Mrs Hill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</a:rPr>
              <a:t>Friday</a:t>
            </a:r>
            <a:r>
              <a:rPr lang="en-GB" dirty="0" smtClean="0">
                <a:solidFill>
                  <a:schemeClr val="bg1"/>
                </a:solidFill>
              </a:rPr>
              <a:t>– Mrs James </a:t>
            </a:r>
          </a:p>
          <a:p>
            <a:pPr marL="0" indent="0" algn="ctr">
              <a:buNone/>
            </a:pPr>
            <a:endParaRPr lang="en-GB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</a:rPr>
              <a:t>The Daily Mile </a:t>
            </a:r>
            <a:r>
              <a:rPr lang="en-GB" dirty="0" smtClean="0">
                <a:solidFill>
                  <a:schemeClr val="bg1"/>
                </a:solidFill>
              </a:rPr>
              <a:t>to promote healthy lifestyle and emotional well-being.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</a:rPr>
              <a:t>This half term: </a:t>
            </a:r>
            <a:r>
              <a:rPr lang="en-GB" dirty="0" smtClean="0">
                <a:solidFill>
                  <a:schemeClr val="bg1"/>
                </a:solidFill>
              </a:rPr>
              <a:t>Forest schools on Wednesday afternoon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</a:rPr>
              <a:t>PE kits to be worn to school </a:t>
            </a:r>
            <a:r>
              <a:rPr lang="en-GB" dirty="0" smtClean="0">
                <a:solidFill>
                  <a:schemeClr val="bg1"/>
                </a:solidFill>
              </a:rPr>
              <a:t>on a PE day please. Jogging bottoms and jumpers may be worn when the weather turns colder. </a:t>
            </a:r>
          </a:p>
          <a:p>
            <a:pPr marL="0" indent="0" algn="ctr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bg1"/>
                </a:solidFill>
              </a:rPr>
              <a:t>Swimming in the </a:t>
            </a:r>
            <a:r>
              <a:rPr lang="en-GB" b="1" dirty="0" smtClean="0">
                <a:solidFill>
                  <a:schemeClr val="bg1"/>
                </a:solidFill>
              </a:rPr>
              <a:t>Summer Term. 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69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44"/>
    </mc:Choice>
    <mc:Fallback xmlns="">
      <p:transition spd="slow" advTm="24544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u="sng" dirty="0" smtClean="0">
                <a:solidFill>
                  <a:schemeClr val="bg1"/>
                </a:solidFill>
              </a:rPr>
              <a:t>Spellings</a:t>
            </a:r>
            <a:endParaRPr lang="en-GB" sz="5400" b="1" u="sng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>
                <a:solidFill>
                  <a:schemeClr val="bg1"/>
                </a:solidFill>
              </a:rPr>
              <a:t>Spellings will be uploaded on to the </a:t>
            </a:r>
            <a:r>
              <a:rPr lang="en-GB" b="1" dirty="0" smtClean="0">
                <a:solidFill>
                  <a:schemeClr val="bg1"/>
                </a:solidFill>
              </a:rPr>
              <a:t>Signposts document on a Friday </a:t>
            </a:r>
            <a:r>
              <a:rPr lang="en-GB" dirty="0" smtClean="0">
                <a:solidFill>
                  <a:schemeClr val="bg1"/>
                </a:solidFill>
              </a:rPr>
              <a:t>and </a:t>
            </a:r>
            <a:r>
              <a:rPr lang="en-GB" b="1" dirty="0" smtClean="0">
                <a:solidFill>
                  <a:schemeClr val="bg1"/>
                </a:solidFill>
              </a:rPr>
              <a:t>tested the following Thursday</a:t>
            </a:r>
            <a:r>
              <a:rPr lang="en-GB" dirty="0" smtClean="0">
                <a:solidFill>
                  <a:schemeClr val="bg1"/>
                </a:solidFill>
              </a:rPr>
              <a:t>.</a:t>
            </a:r>
          </a:p>
          <a:p>
            <a:pPr marL="0" indent="0" algn="ctr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</a:rPr>
              <a:t>15 spellings will be set </a:t>
            </a:r>
            <a:r>
              <a:rPr lang="en-GB" dirty="0" smtClean="0">
                <a:solidFill>
                  <a:schemeClr val="bg1"/>
                </a:solidFill>
              </a:rPr>
              <a:t>and children </a:t>
            </a:r>
            <a:r>
              <a:rPr lang="en-GB" b="1" dirty="0" smtClean="0">
                <a:solidFill>
                  <a:schemeClr val="bg1"/>
                </a:solidFill>
              </a:rPr>
              <a:t>may learn 5, 10 or 15</a:t>
            </a:r>
            <a:r>
              <a:rPr lang="en-GB" dirty="0" smtClean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7457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42"/>
    </mc:Choice>
    <mc:Fallback xmlns="">
      <p:transition spd="slow" advTm="14142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u="sng" dirty="0" smtClean="0">
                <a:solidFill>
                  <a:schemeClr val="bg1"/>
                </a:solidFill>
              </a:rPr>
              <a:t>Other Homework</a:t>
            </a:r>
            <a:endParaRPr lang="en-GB" sz="5400" b="1" u="sng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b="1" dirty="0" err="1" smtClean="0">
                <a:solidFill>
                  <a:schemeClr val="bg1"/>
                </a:solidFill>
              </a:rPr>
              <a:t>Mathseeds</a:t>
            </a:r>
            <a:r>
              <a:rPr lang="en-GB" b="1" dirty="0" smtClean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will be set weekly on </a:t>
            </a:r>
            <a:r>
              <a:rPr lang="en-GB" b="1" dirty="0" smtClean="0">
                <a:solidFill>
                  <a:schemeClr val="bg1"/>
                </a:solidFill>
              </a:rPr>
              <a:t>a Friday.</a:t>
            </a:r>
          </a:p>
          <a:p>
            <a:pPr marL="0" indent="0" algn="ctr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bg1"/>
                </a:solidFill>
              </a:rPr>
              <a:t>Children are encouraged to play </a:t>
            </a:r>
            <a:r>
              <a:rPr lang="en-GB" b="1" dirty="0" smtClean="0">
                <a:solidFill>
                  <a:schemeClr val="bg1"/>
                </a:solidFill>
              </a:rPr>
              <a:t>Times Table </a:t>
            </a:r>
            <a:r>
              <a:rPr lang="en-GB" b="1" dirty="0" err="1" smtClean="0">
                <a:solidFill>
                  <a:schemeClr val="bg1"/>
                </a:solidFill>
              </a:rPr>
              <a:t>Rockstars</a:t>
            </a:r>
            <a:r>
              <a:rPr lang="en-GB" dirty="0" smtClean="0">
                <a:solidFill>
                  <a:schemeClr val="bg1"/>
                </a:solidFill>
              </a:rPr>
              <a:t> for 15 minutes 3 times a week. </a:t>
            </a:r>
            <a:r>
              <a:rPr lang="en-GB" dirty="0" smtClean="0">
                <a:solidFill>
                  <a:schemeClr val="bg1"/>
                </a:solidFill>
              </a:rPr>
              <a:t>Logins will be given out. </a:t>
            </a:r>
            <a:endParaRPr lang="en-GB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</a:rPr>
              <a:t>RE</a:t>
            </a:r>
            <a:r>
              <a:rPr lang="en-GB" dirty="0" smtClean="0">
                <a:solidFill>
                  <a:schemeClr val="bg1"/>
                </a:solidFill>
              </a:rPr>
              <a:t> – one piece at the end of every half term.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92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485"/>
    </mc:Choice>
    <mc:Fallback xmlns="">
      <p:transition spd="slow" advTm="32485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u="sng" dirty="0" smtClean="0">
                <a:solidFill>
                  <a:schemeClr val="bg1"/>
                </a:solidFill>
              </a:rPr>
              <a:t>Signposts</a:t>
            </a:r>
            <a:endParaRPr lang="en-GB" sz="4800" u="sng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bg1"/>
                </a:solidFill>
              </a:rPr>
              <a:t>On a Friday, a </a:t>
            </a:r>
            <a:r>
              <a:rPr lang="en-GB" b="1" dirty="0" smtClean="0">
                <a:solidFill>
                  <a:schemeClr val="bg1"/>
                </a:solidFill>
              </a:rPr>
              <a:t>Signposts</a:t>
            </a:r>
            <a:r>
              <a:rPr lang="en-GB" dirty="0" smtClean="0">
                <a:solidFill>
                  <a:schemeClr val="bg1"/>
                </a:solidFill>
              </a:rPr>
              <a:t> document will be uploaded to the website. This will give an </a:t>
            </a:r>
            <a:r>
              <a:rPr lang="en-GB" b="1" dirty="0" smtClean="0">
                <a:solidFill>
                  <a:schemeClr val="bg1"/>
                </a:solidFill>
              </a:rPr>
              <a:t>overview of our learning throughout the week plus the spellings and RE homework.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46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78"/>
    </mc:Choice>
    <mc:Fallback xmlns="">
      <p:transition spd="slow" advTm="15178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 smtClean="0">
                <a:solidFill>
                  <a:schemeClr val="bg1"/>
                </a:solidFill>
              </a:rPr>
              <a:t>Possible Enrichment Opportunities</a:t>
            </a:r>
            <a:endParaRPr lang="en-GB" b="1" u="sng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39615" y="1618783"/>
            <a:ext cx="84352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Autumn Term –</a:t>
            </a:r>
            <a:r>
              <a:rPr lang="en-GB" sz="2800" i="1" dirty="0" smtClean="0">
                <a:solidFill>
                  <a:schemeClr val="bg1"/>
                </a:solidFill>
              </a:rPr>
              <a:t>Possible trip linked to local history topic.</a:t>
            </a:r>
          </a:p>
          <a:p>
            <a:pPr algn="ctr"/>
            <a:endParaRPr lang="en-GB" sz="2800" b="1" i="1" dirty="0" smtClean="0">
              <a:solidFill>
                <a:schemeClr val="bg1"/>
              </a:solidFill>
            </a:endParaRPr>
          </a:p>
          <a:p>
            <a:pPr algn="ctr"/>
            <a:endParaRPr lang="en-GB" sz="2800" b="1" i="1" dirty="0">
              <a:solidFill>
                <a:schemeClr val="bg1"/>
              </a:solidFill>
            </a:endParaRPr>
          </a:p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Spring term – </a:t>
            </a:r>
            <a:r>
              <a:rPr lang="en-GB" sz="2800" i="1" dirty="0" smtClean="0">
                <a:solidFill>
                  <a:schemeClr val="bg1"/>
                </a:solidFill>
              </a:rPr>
              <a:t>Trip to The Gunpowder Mills linked </a:t>
            </a:r>
            <a:r>
              <a:rPr lang="en-GB" sz="2800" i="1" dirty="0" smtClean="0">
                <a:solidFill>
                  <a:schemeClr val="bg1"/>
                </a:solidFill>
              </a:rPr>
              <a:t>to history, science and English topic. </a:t>
            </a:r>
            <a:endParaRPr lang="en-GB" sz="2800" b="1" i="1" dirty="0" smtClean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Summer Term – </a:t>
            </a:r>
            <a:r>
              <a:rPr lang="en-GB" sz="2800" i="1" dirty="0" smtClean="0">
                <a:solidFill>
                  <a:schemeClr val="bg1"/>
                </a:solidFill>
              </a:rPr>
              <a:t>Swimming (approximately £42 for a 6 week block)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dirty="0" smtClean="0">
              <a:solidFill>
                <a:schemeClr val="bg1"/>
              </a:solidFill>
            </a:endParaRPr>
          </a:p>
          <a:p>
            <a:pPr algn="ctr"/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62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09"/>
    </mc:Choice>
    <mc:Fallback xmlns="">
      <p:transition spd="slow" advTm="15809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As always if you have an questions or concerns then please catch us at the end of the day or make an appointment via the school office</a:t>
            </a:r>
          </a:p>
        </p:txBody>
      </p:sp>
    </p:spTree>
    <p:extLst>
      <p:ext uri="{BB962C8B-B14F-4D97-AF65-F5344CB8AC3E}">
        <p14:creationId xmlns:p14="http://schemas.microsoft.com/office/powerpoint/2010/main" val="17912657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600" b="1" dirty="0" smtClean="0">
                <a:solidFill>
                  <a:schemeClr val="bg1"/>
                </a:solidFill>
              </a:rPr>
              <a:t>Thank you for listening!</a:t>
            </a:r>
          </a:p>
          <a:p>
            <a:pPr marL="0" indent="0" algn="ctr">
              <a:buNone/>
            </a:pPr>
            <a:endParaRPr lang="en-GB" sz="6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4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27"/>
    </mc:Choice>
    <mc:Fallback xmlns="">
      <p:transition spd="slow" advTm="6127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2804</TotalTime>
  <Words>488</Words>
  <Application>Microsoft Office PowerPoint</Application>
  <PresentationFormat>On-screen Show (4:3)</PresentationFormat>
  <Paragraphs>68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Welcome to Year 2!</vt:lpstr>
      <vt:lpstr>Class Saint – St Oscar Romero</vt:lpstr>
      <vt:lpstr>Timetable </vt:lpstr>
      <vt:lpstr>Reading </vt:lpstr>
      <vt:lpstr>PE</vt:lpstr>
      <vt:lpstr>Spellings</vt:lpstr>
      <vt:lpstr>Other Homework</vt:lpstr>
      <vt:lpstr>Signposts</vt:lpstr>
      <vt:lpstr>Possible Enrichment Opportunities</vt:lpstr>
      <vt:lpstr>PowerPoint Presentation</vt:lpstr>
      <vt:lpstr>PowerPoint Presentation</vt:lpstr>
    </vt:vector>
  </TitlesOfParts>
  <Company>St Cross RC Junior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nso</dc:creator>
  <cp:lastModifiedBy>Nicola Hill</cp:lastModifiedBy>
  <cp:revision>54</cp:revision>
  <dcterms:created xsi:type="dcterms:W3CDTF">2017-09-07T10:50:16Z</dcterms:created>
  <dcterms:modified xsi:type="dcterms:W3CDTF">2025-09-09T15:27:33Z</dcterms:modified>
</cp:coreProperties>
</file>